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4" r:id="rId8"/>
    <p:sldId id="262" r:id="rId9"/>
    <p:sldId id="263" r:id="rId10"/>
    <p:sldId id="266" r:id="rId11"/>
    <p:sldId id="276" r:id="rId12"/>
    <p:sldId id="277" r:id="rId13"/>
    <p:sldId id="268" r:id="rId14"/>
    <p:sldId id="264" r:id="rId15"/>
    <p:sldId id="265" r:id="rId16"/>
    <p:sldId id="278" r:id="rId17"/>
    <p:sldId id="279" r:id="rId18"/>
    <p:sldId id="270" r:id="rId19"/>
    <p:sldId id="271" r:id="rId20"/>
    <p:sldId id="267" r:id="rId21"/>
    <p:sldId id="272" r:id="rId22"/>
    <p:sldId id="273" r:id="rId23"/>
    <p:sldId id="281" r:id="rId24"/>
    <p:sldId id="280"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8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839C38-B0F8-4423-8328-7C68A92B916F}" type="datetimeFigureOut">
              <a:rPr lang="en-US" smtClean="0"/>
              <a:pPr/>
              <a:t>5/12/2024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39C38-B0F8-4423-8328-7C68A92B916F}" type="datetimeFigureOut">
              <a:rPr lang="en-US" smtClean="0"/>
              <a:pPr/>
              <a:t>5/12/2024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39C38-B0F8-4423-8328-7C68A92B916F}" type="datetimeFigureOut">
              <a:rPr lang="en-US" smtClean="0"/>
              <a:pPr/>
              <a:t>5/12/2024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39C38-B0F8-4423-8328-7C68A92B916F}" type="datetimeFigureOut">
              <a:rPr lang="en-US" smtClean="0"/>
              <a:pPr/>
              <a:t>5/12/2024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839C38-B0F8-4423-8328-7C68A92B916F}" type="datetimeFigureOut">
              <a:rPr lang="en-US" smtClean="0"/>
              <a:pPr/>
              <a:t>5/12/2024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839C38-B0F8-4423-8328-7C68A92B916F}" type="datetimeFigureOut">
              <a:rPr lang="en-US" smtClean="0"/>
              <a:pPr/>
              <a:t>5/12/2024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839C38-B0F8-4423-8328-7C68A92B916F}" type="datetimeFigureOut">
              <a:rPr lang="en-US" smtClean="0"/>
              <a:pPr/>
              <a:t>5/12/2024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839C38-B0F8-4423-8328-7C68A92B916F}" type="datetimeFigureOut">
              <a:rPr lang="en-US" smtClean="0"/>
              <a:pPr/>
              <a:t>5/12/2024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839C38-B0F8-4423-8328-7C68A92B916F}" type="datetimeFigureOut">
              <a:rPr lang="en-US" smtClean="0"/>
              <a:pPr/>
              <a:t>5/12/2024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839C38-B0F8-4423-8328-7C68A92B916F}" type="datetimeFigureOut">
              <a:rPr lang="en-US" smtClean="0"/>
              <a:pPr/>
              <a:t>5/12/2024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839C38-B0F8-4423-8328-7C68A92B916F}" type="datetimeFigureOut">
              <a:rPr lang="en-US" smtClean="0"/>
              <a:pPr/>
              <a:t>5/12/2024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0BAEC-B5E1-4BF2-81D5-C828BDCC05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39C38-B0F8-4423-8328-7C68A92B916F}" type="datetimeFigureOut">
              <a:rPr lang="en-US" smtClean="0"/>
              <a:pPr/>
              <a:t>5/12/2024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0BAEC-B5E1-4BF2-81D5-C828BDCC058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ln>
                  <a:solidFill>
                    <a:sysClr val="windowText" lastClr="000000"/>
                  </a:solidFill>
                </a:ln>
                <a:solidFill>
                  <a:srgbClr val="FFFF00"/>
                </a:solidFill>
                <a:effectLst>
                  <a:outerShdw blurRad="38100" dist="38100" dir="2700000" algn="tl">
                    <a:srgbClr val="000000">
                      <a:alpha val="43137"/>
                    </a:srgbClr>
                  </a:outerShdw>
                </a:effectLst>
              </a:rPr>
              <a:t>Are You My Mother?</a:t>
            </a:r>
            <a:endParaRPr lang="en-US" sz="9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5400" b="1" dirty="0" smtClean="0">
                <a:ln>
                  <a:solidFill>
                    <a:sysClr val="windowText" lastClr="000000"/>
                  </a:solidFill>
                </a:ln>
                <a:solidFill>
                  <a:srgbClr val="FFFF00"/>
                </a:solidFill>
                <a:effectLst>
                  <a:outerShdw blurRad="38100" dist="38100" dir="2700000" algn="tl">
                    <a:srgbClr val="000000">
                      <a:alpha val="43137"/>
                    </a:srgbClr>
                  </a:outerShdw>
                </a:effectLst>
              </a:rPr>
              <a:t>Paul’s Allegory of 2 Mothers</a:t>
            </a:r>
            <a:endParaRPr lang="en-US" sz="54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457200" y="1066800"/>
            <a:ext cx="4040188" cy="639762"/>
          </a:xfrm>
        </p:spPr>
        <p:txBody>
          <a:bodyPr>
            <a:noAutofit/>
          </a:bodyPr>
          <a:lstStyle/>
          <a:p>
            <a:pPr algn="ctr"/>
            <a:r>
              <a:rPr lang="en-US" sz="4400" u="sng" dirty="0" smtClean="0">
                <a:ln>
                  <a:solidFill>
                    <a:sysClr val="windowText" lastClr="000000"/>
                  </a:solidFill>
                </a:ln>
                <a:solidFill>
                  <a:srgbClr val="FF0000"/>
                </a:solidFill>
                <a:effectLst>
                  <a:outerShdw blurRad="38100" dist="38100" dir="2700000" algn="tl">
                    <a:srgbClr val="000000">
                      <a:alpha val="43137"/>
                    </a:srgbClr>
                  </a:outerShdw>
                </a:effectLst>
              </a:rPr>
              <a:t>Hagar</a:t>
            </a:r>
            <a:endParaRPr lang="en-US" sz="4400" u="sng"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4" name="Content Placeholder 3"/>
          <p:cNvSpPr>
            <a:spLocks noGrp="1"/>
          </p:cNvSpPr>
          <p:nvPr>
            <p:ph sz="half" idx="2"/>
          </p:nvPr>
        </p:nvSpPr>
        <p:spPr>
          <a:xfrm>
            <a:off x="304800" y="1752600"/>
            <a:ext cx="4192588" cy="5105400"/>
          </a:xfrm>
        </p:spPr>
        <p:txBody>
          <a:bodyPr>
            <a:normAutofit/>
          </a:bodyPr>
          <a:lstStyle/>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Bondwoman</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Bore a Son of the Flesh (Ishmael)</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Covenant  of Law that produces slaves</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Worldly Jerusalem</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Less Children</a:t>
            </a:r>
          </a:p>
          <a:p>
            <a:endParaRPr lang="en-US" sz="3600" b="1" dirty="0" smtClean="0">
              <a:ln>
                <a:solidFill>
                  <a:sysClr val="windowText" lastClr="000000"/>
                </a:solidFill>
              </a:ln>
              <a:solidFill>
                <a:srgbClr val="FF0000"/>
              </a:solidFill>
              <a:effectLst>
                <a:outerShdw blurRad="38100" dist="38100" dir="2700000" algn="tl">
                  <a:srgbClr val="000000">
                    <a:alpha val="43137"/>
                  </a:srgbClr>
                </a:outerShdw>
              </a:effectLst>
            </a:endParaRPr>
          </a:p>
          <a:p>
            <a:endParaRPr lang="en-US" sz="3600" b="1"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5" name="Text Placeholder 4"/>
          <p:cNvSpPr>
            <a:spLocks noGrp="1"/>
          </p:cNvSpPr>
          <p:nvPr>
            <p:ph type="body" sz="quarter" idx="3"/>
          </p:nvPr>
        </p:nvSpPr>
        <p:spPr>
          <a:xfrm>
            <a:off x="4645025" y="1066800"/>
            <a:ext cx="4041775" cy="639762"/>
          </a:xfrm>
        </p:spPr>
        <p:txBody>
          <a:bodyPr>
            <a:noAutofit/>
          </a:bodyPr>
          <a:lstStyle/>
          <a:p>
            <a:pPr algn="ctr"/>
            <a:r>
              <a:rPr lang="en-US" sz="4400" u="sng" dirty="0" smtClean="0">
                <a:ln>
                  <a:solidFill>
                    <a:sysClr val="windowText" lastClr="000000"/>
                  </a:solidFill>
                </a:ln>
                <a:solidFill>
                  <a:srgbClr val="FFFF00"/>
                </a:solidFill>
                <a:effectLst>
                  <a:outerShdw blurRad="38100" dist="38100" dir="2700000" algn="tl">
                    <a:srgbClr val="000000">
                      <a:alpha val="43137"/>
                    </a:srgbClr>
                  </a:outerShdw>
                </a:effectLst>
              </a:rPr>
              <a:t>Sarah</a:t>
            </a:r>
            <a:endParaRPr lang="en-US" sz="4400"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6" name="Content Placeholder 5"/>
          <p:cNvSpPr>
            <a:spLocks noGrp="1"/>
          </p:cNvSpPr>
          <p:nvPr>
            <p:ph sz="quarter" idx="4"/>
          </p:nvPr>
        </p:nvSpPr>
        <p:spPr>
          <a:xfrm>
            <a:off x="4645025" y="1752600"/>
            <a:ext cx="4498975" cy="51054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Free Woman</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Bore a Son of God’s promise (Isaac)</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Covenant of Grace that produces free men and women</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Heavenly Jerusalem</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More Children</a:t>
            </a: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Paul’s Supporting Scripture</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8" name="Content Placeholder 7"/>
          <p:cNvSpPr>
            <a:spLocks noGrp="1"/>
          </p:cNvSpPr>
          <p:nvPr>
            <p:ph idx="1"/>
          </p:nvPr>
        </p:nvSpPr>
        <p:spPr>
          <a:xfrm>
            <a:off x="457200" y="1600200"/>
            <a:ext cx="8229600" cy="5257800"/>
          </a:xfrm>
        </p:spPr>
        <p:txBody>
          <a:bodyPr>
            <a:normAutofit/>
          </a:bodyPr>
          <a:lstStyle/>
          <a:p>
            <a:pPr algn="ctr">
              <a:buNone/>
            </a:pPr>
            <a:r>
              <a:rPr lang="en-US" sz="4400" b="1" i="1" dirty="0" smtClean="0"/>
              <a:t>“Rejoice barren woman who does not bear!  Break forth and shout you who are not in labor; for more are the children of the desolate than of the one who has a husband!”</a:t>
            </a:r>
          </a:p>
          <a:p>
            <a:pPr algn="ctr">
              <a:buNone/>
            </a:pPr>
            <a:r>
              <a:rPr lang="en-US" sz="3600" dirty="0" smtClean="0"/>
              <a:t>(Isaiah 54:1)</a:t>
            </a: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Paul’s Supporting Scripture</a:t>
            </a:r>
            <a:endParaRPr lang="en-US" dirty="0"/>
          </a:p>
        </p:txBody>
      </p:sp>
      <p:sp>
        <p:nvSpPr>
          <p:cNvPr id="3" name="Content Placeholder 2"/>
          <p:cNvSpPr>
            <a:spLocks noGrp="1"/>
          </p:cNvSpPr>
          <p:nvPr>
            <p:ph idx="1"/>
          </p:nvPr>
        </p:nvSpPr>
        <p:spPr>
          <a:xfrm>
            <a:off x="457200" y="1676400"/>
            <a:ext cx="8229600" cy="4525963"/>
          </a:xfrm>
        </p:spPr>
        <p:txBody>
          <a:bodyPr/>
          <a:lstStyle/>
          <a:p>
            <a:pPr algn="ctr">
              <a:buNone/>
            </a:pPr>
            <a:r>
              <a:rPr lang="en-US" sz="4400" b="1" i="1" dirty="0" smtClean="0"/>
              <a:t>“Cast out the bondwoman and her son, for the son of the bondwoman shall not be an heir with the son of the free woman.”</a:t>
            </a:r>
          </a:p>
          <a:p>
            <a:pPr algn="ctr">
              <a:buNone/>
            </a:pPr>
            <a:r>
              <a:rPr lang="en-US" dirty="0" smtClean="0"/>
              <a:t>(Genesis  21:10)</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0" y="1371600"/>
            <a:ext cx="9144000" cy="5257800"/>
          </a:xfrm>
        </p:spPr>
        <p:txBody>
          <a:bodyPr>
            <a:no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We too are children of </a:t>
            </a:r>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Sarah</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(vs. 26)</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Jerusalem above</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is also our Mother (vs. 26)</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a:ln>
                  <a:solidFill>
                    <a:sysClr val="windowText" lastClr="000000"/>
                  </a:solidFill>
                </a:ln>
                <a:solidFill>
                  <a:srgbClr val="FFFF00"/>
                </a:solidFill>
                <a:effectLst>
                  <a:outerShdw blurRad="38100" dist="38100" dir="2700000" algn="tl">
                    <a:srgbClr val="000000">
                      <a:alpha val="43137"/>
                    </a:srgbClr>
                  </a:outerShdw>
                </a:effectLst>
              </a:rPr>
              <a:t>W</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e too are children of God’s promise (vs. 28)</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We too are persecuted by the children of the flesh (vs. 29) as Ishmael persecuted Isaac</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Via the free woman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we are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heirs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as well as her children (vs</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30-31)</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17" name="Left-Right Arrow 16"/>
          <p:cNvSpPr/>
          <p:nvPr/>
        </p:nvSpPr>
        <p:spPr>
          <a:xfrm rot="20998456">
            <a:off x="3438109" y="2076170"/>
            <a:ext cx="1615562" cy="533400"/>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p:cNvSpPr>
            <a:spLocks noGrp="1"/>
          </p:cNvSpPr>
          <p:nvPr>
            <p:ph type="title"/>
          </p:nvPr>
        </p:nvSpPr>
        <p:spPr>
          <a:xfrm>
            <a:off x="0" y="0"/>
            <a:ext cx="9144000" cy="1143000"/>
          </a:xfrm>
        </p:spPr>
        <p:txBody>
          <a:bodyPr>
            <a:normAutofit/>
          </a:bodyPr>
          <a:lstStyle/>
          <a:p>
            <a:r>
              <a:rPr lang="en-US" sz="5400" b="1" dirty="0" smtClean="0">
                <a:ln>
                  <a:solidFill>
                    <a:sysClr val="windowText" lastClr="000000"/>
                  </a:solidFill>
                </a:ln>
                <a:solidFill>
                  <a:srgbClr val="FFFF00"/>
                </a:solidFill>
                <a:effectLst>
                  <a:outerShdw blurRad="38100" dist="38100" dir="2700000" algn="tl">
                    <a:srgbClr val="000000">
                      <a:alpha val="43137"/>
                    </a:srgbClr>
                  </a:outerShdw>
                </a:effectLst>
              </a:rPr>
              <a:t>Our Mutual Mother</a:t>
            </a:r>
            <a:endParaRPr lang="en-US" sz="5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Differences that Matter</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a:xfrm>
            <a:off x="457200" y="1341438"/>
            <a:ext cx="4040188" cy="639762"/>
          </a:xfrm>
        </p:spPr>
        <p:txBody>
          <a:bodyPr>
            <a:noAutofit/>
          </a:bodyPr>
          <a:lstStyle/>
          <a:p>
            <a:pPr algn="ctr"/>
            <a:r>
              <a:rPr lang="en-US" sz="4400" u="sng" dirty="0" smtClean="0">
                <a:ln>
                  <a:solidFill>
                    <a:sysClr val="windowText" lastClr="000000"/>
                  </a:solidFill>
                </a:ln>
                <a:solidFill>
                  <a:srgbClr val="FF0000"/>
                </a:solidFill>
                <a:effectLst>
                  <a:outerShdw blurRad="38100" dist="38100" dir="2700000" algn="tl">
                    <a:srgbClr val="000000">
                      <a:alpha val="43137"/>
                    </a:srgbClr>
                  </a:outerShdw>
                </a:effectLst>
              </a:rPr>
              <a:t>The Law</a:t>
            </a:r>
            <a:endParaRPr lang="en-US" sz="4400" u="sng"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sz="half" idx="2"/>
          </p:nvPr>
        </p:nvSpPr>
        <p:spPr>
          <a:xfrm>
            <a:off x="457200" y="2057401"/>
            <a:ext cx="3962400" cy="5257799"/>
          </a:xfrm>
        </p:spPr>
        <p:txBody>
          <a:bodyPr/>
          <a:lstStyle/>
          <a:p>
            <a:r>
              <a:rPr lang="en-US" sz="4000" b="1" dirty="0" smtClean="0">
                <a:ln>
                  <a:solidFill>
                    <a:sysClr val="windowText" lastClr="000000"/>
                  </a:solidFill>
                </a:ln>
                <a:solidFill>
                  <a:srgbClr val="FF0000"/>
                </a:solidFill>
                <a:effectLst>
                  <a:outerShdw blurRad="38100" dist="38100" dir="2700000" algn="tl">
                    <a:srgbClr val="000000">
                      <a:alpha val="43137"/>
                    </a:srgbClr>
                  </a:outerShdw>
                </a:effectLst>
              </a:rPr>
              <a:t>Revelatory</a:t>
            </a:r>
            <a:endParaRPr lang="en-US" sz="4000" b="1" dirty="0" smtClean="0">
              <a:ln>
                <a:solidFill>
                  <a:sysClr val="windowText" lastClr="000000"/>
                </a:solidFill>
              </a:ln>
              <a:solidFill>
                <a:srgbClr val="FF00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0000"/>
                </a:solidFill>
                <a:effectLst>
                  <a:outerShdw blurRad="38100" dist="38100" dir="2700000" algn="tl">
                    <a:srgbClr val="000000">
                      <a:alpha val="43137"/>
                    </a:srgbClr>
                  </a:outerShdw>
                </a:effectLst>
              </a:rPr>
              <a:t>Rule-keeping</a:t>
            </a:r>
          </a:p>
          <a:p>
            <a:r>
              <a:rPr lang="en-US" sz="4000" b="1" dirty="0" smtClean="0">
                <a:ln>
                  <a:solidFill>
                    <a:sysClr val="windowText" lastClr="000000"/>
                  </a:solidFill>
                </a:ln>
                <a:solidFill>
                  <a:srgbClr val="FF0000"/>
                </a:solidFill>
                <a:effectLst>
                  <a:outerShdw blurRad="38100" dist="38100" dir="2700000" algn="tl">
                    <a:srgbClr val="000000">
                      <a:alpha val="43137"/>
                    </a:srgbClr>
                  </a:outerShdw>
                </a:effectLst>
              </a:rPr>
              <a:t>Works</a:t>
            </a:r>
          </a:p>
          <a:p>
            <a:r>
              <a:rPr lang="en-US" sz="4000" b="1" dirty="0" smtClean="0">
                <a:ln>
                  <a:solidFill>
                    <a:sysClr val="windowText" lastClr="000000"/>
                  </a:solidFill>
                </a:ln>
                <a:solidFill>
                  <a:srgbClr val="FF0000"/>
                </a:solidFill>
                <a:effectLst>
                  <a:outerShdw blurRad="38100" dist="38100" dir="2700000" algn="tl">
                    <a:srgbClr val="000000">
                      <a:alpha val="43137"/>
                    </a:srgbClr>
                  </a:outerShdw>
                </a:effectLst>
              </a:rPr>
              <a:t>Death’s Curse</a:t>
            </a:r>
          </a:p>
          <a:p>
            <a:r>
              <a:rPr lang="en-US" sz="4000" b="1" dirty="0" smtClean="0">
                <a:ln>
                  <a:solidFill>
                    <a:sysClr val="windowText" lastClr="000000"/>
                  </a:solidFill>
                </a:ln>
                <a:solidFill>
                  <a:srgbClr val="FF0000"/>
                </a:solidFill>
                <a:effectLst>
                  <a:outerShdw blurRad="38100" dist="38100" dir="2700000" algn="tl">
                    <a:srgbClr val="000000">
                      <a:alpha val="43137"/>
                    </a:srgbClr>
                  </a:outerShdw>
                </a:effectLst>
              </a:rPr>
              <a:t>Condemnation</a:t>
            </a:r>
          </a:p>
          <a:p>
            <a:r>
              <a:rPr lang="en-US" sz="4000" b="1" dirty="0" smtClean="0">
                <a:ln>
                  <a:solidFill>
                    <a:sysClr val="windowText" lastClr="000000"/>
                  </a:solidFill>
                </a:ln>
                <a:solidFill>
                  <a:srgbClr val="FF0000"/>
                </a:solidFill>
                <a:effectLst>
                  <a:outerShdw blurRad="38100" dist="38100" dir="2700000" algn="tl">
                    <a:srgbClr val="000000">
                      <a:alpha val="43137"/>
                    </a:srgbClr>
                  </a:outerShdw>
                </a:effectLst>
              </a:rPr>
              <a:t>Bound Slaves</a:t>
            </a:r>
          </a:p>
          <a:p>
            <a:endParaRPr lang="en-US" dirty="0"/>
          </a:p>
        </p:txBody>
      </p:sp>
      <p:sp>
        <p:nvSpPr>
          <p:cNvPr id="6" name="Text Placeholder 5"/>
          <p:cNvSpPr>
            <a:spLocks noGrp="1"/>
          </p:cNvSpPr>
          <p:nvPr>
            <p:ph type="body" sz="quarter" idx="3"/>
          </p:nvPr>
        </p:nvSpPr>
        <p:spPr>
          <a:xfrm>
            <a:off x="4645025" y="1341438"/>
            <a:ext cx="4041775" cy="639762"/>
          </a:xfrm>
        </p:spPr>
        <p:txBody>
          <a:bodyPr>
            <a:noAutofit/>
          </a:bodyPr>
          <a:lstStyle/>
          <a:p>
            <a:pPr algn="ctr"/>
            <a:r>
              <a:rPr lang="en-US" sz="4400" u="sng" dirty="0" smtClean="0">
                <a:ln>
                  <a:solidFill>
                    <a:sysClr val="windowText" lastClr="000000"/>
                  </a:solidFill>
                </a:ln>
                <a:solidFill>
                  <a:srgbClr val="FFFF00"/>
                </a:solidFill>
                <a:effectLst>
                  <a:outerShdw blurRad="38100" dist="38100" dir="2700000" algn="tl">
                    <a:srgbClr val="000000">
                      <a:alpha val="43137"/>
                    </a:srgbClr>
                  </a:outerShdw>
                </a:effectLst>
              </a:rPr>
              <a:t>True Gospel</a:t>
            </a:r>
            <a:endParaRPr lang="en-US" sz="4400"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7" name="Content Placeholder 6"/>
          <p:cNvSpPr>
            <a:spLocks noGrp="1"/>
          </p:cNvSpPr>
          <p:nvPr>
            <p:ph sz="quarter" idx="4"/>
          </p:nvPr>
        </p:nvSpPr>
        <p:spPr>
          <a:xfrm>
            <a:off x="4645025" y="2133600"/>
            <a:ext cx="4498975" cy="5029200"/>
          </a:xfrm>
        </p:spPr>
        <p:txBody>
          <a:bodyPr>
            <a:normAutofit/>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God’s Work/Will</a:t>
            </a: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Grace</a:t>
            </a: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Faith</a:t>
            </a: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Blessing of Life</a:t>
            </a: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Exoneration</a:t>
            </a: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Adopted Children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Differences that Matter</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a:xfrm>
            <a:off x="457200" y="1295400"/>
            <a:ext cx="4040188" cy="639762"/>
          </a:xfrm>
        </p:spPr>
        <p:txBody>
          <a:bodyPr>
            <a:noAutofit/>
          </a:bodyPr>
          <a:lstStyle/>
          <a:p>
            <a:pPr algn="ctr"/>
            <a:r>
              <a:rPr lang="en-US" sz="4400" u="sng" dirty="0" smtClean="0">
                <a:ln>
                  <a:solidFill>
                    <a:sysClr val="windowText" lastClr="000000"/>
                  </a:solidFill>
                </a:ln>
                <a:solidFill>
                  <a:srgbClr val="FF0000"/>
                </a:solidFill>
                <a:effectLst>
                  <a:outerShdw blurRad="38100" dist="38100" dir="2700000" algn="tl">
                    <a:srgbClr val="000000">
                      <a:alpha val="43137"/>
                    </a:srgbClr>
                  </a:outerShdw>
                </a:effectLst>
              </a:rPr>
              <a:t>The Law</a:t>
            </a:r>
            <a:endParaRPr lang="en-US" sz="4400" u="sng"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sz="half" idx="2"/>
          </p:nvPr>
        </p:nvSpPr>
        <p:spPr>
          <a:xfrm>
            <a:off x="457200" y="2057400"/>
            <a:ext cx="3962400" cy="4683125"/>
          </a:xfrm>
        </p:spPr>
        <p:txBody>
          <a:bodyPr/>
          <a:lstStyle/>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Defeat</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Old Covenant</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Walk in the Flesh</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Fleshly Works</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No grace/Falling </a:t>
            </a:r>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from Grace</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Boasting in Self</a:t>
            </a:r>
          </a:p>
          <a:p>
            <a:endParaRPr lang="en-US" dirty="0"/>
          </a:p>
        </p:txBody>
      </p:sp>
      <p:sp>
        <p:nvSpPr>
          <p:cNvPr id="6" name="Text Placeholder 5"/>
          <p:cNvSpPr>
            <a:spLocks noGrp="1"/>
          </p:cNvSpPr>
          <p:nvPr>
            <p:ph type="body" sz="quarter" idx="3"/>
          </p:nvPr>
        </p:nvSpPr>
        <p:spPr>
          <a:xfrm>
            <a:off x="4645025" y="1295400"/>
            <a:ext cx="4041775" cy="639762"/>
          </a:xfrm>
        </p:spPr>
        <p:txBody>
          <a:bodyPr>
            <a:noAutofit/>
          </a:bodyPr>
          <a:lstStyle/>
          <a:p>
            <a:pPr algn="ctr"/>
            <a:r>
              <a:rPr lang="en-US" sz="4400" u="sng" dirty="0" smtClean="0">
                <a:ln>
                  <a:solidFill>
                    <a:sysClr val="windowText" lastClr="000000"/>
                  </a:solidFill>
                </a:ln>
                <a:solidFill>
                  <a:srgbClr val="FFFF00"/>
                </a:solidFill>
                <a:effectLst>
                  <a:outerShdw blurRad="38100" dist="38100" dir="2700000" algn="tl">
                    <a:srgbClr val="000000">
                      <a:alpha val="43137"/>
                    </a:srgbClr>
                  </a:outerShdw>
                </a:effectLst>
              </a:rPr>
              <a:t>True Gospel</a:t>
            </a:r>
            <a:endParaRPr lang="en-US" sz="4400"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7" name="Content Placeholder 6"/>
          <p:cNvSpPr>
            <a:spLocks noGrp="1"/>
          </p:cNvSpPr>
          <p:nvPr>
            <p:ph sz="quarter" idx="4"/>
          </p:nvPr>
        </p:nvSpPr>
        <p:spPr>
          <a:xfrm>
            <a:off x="4645025" y="2057400"/>
            <a:ext cx="4498975" cy="4683125"/>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Victory</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New Covenant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Walk in the Spirit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Fruits of the Spirit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Standing Firm in Grace</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Boasting in Jesus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04800"/>
            <a:ext cx="8229600" cy="1143000"/>
          </a:xfrm>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Then and Now…</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8" name="Content Placeholder 7"/>
          <p:cNvSpPr>
            <a:spLocks noGrp="1"/>
          </p:cNvSpPr>
          <p:nvPr>
            <p:ph idx="1"/>
          </p:nvPr>
        </p:nvSpPr>
        <p:spPr>
          <a:xfrm>
            <a:off x="457200" y="1447800"/>
            <a:ext cx="8458200" cy="5257800"/>
          </a:xfrm>
        </p:spPr>
        <p:txBody>
          <a:bodyPr>
            <a:normAutofit/>
          </a:bodyPr>
          <a:lstStyle/>
          <a:p>
            <a:r>
              <a:rPr lang="en-US" sz="4800" b="1" dirty="0" smtClean="0">
                <a:ln>
                  <a:solidFill>
                    <a:sysClr val="windowText" lastClr="000000"/>
                  </a:solidFill>
                </a:ln>
                <a:solidFill>
                  <a:srgbClr val="FFFF00"/>
                </a:solidFill>
                <a:effectLst>
                  <a:outerShdw blurRad="38100" dist="38100" dir="2700000" algn="tl">
                    <a:srgbClr val="000000">
                      <a:alpha val="43137"/>
                    </a:srgbClr>
                  </a:outerShdw>
                </a:effectLst>
              </a:rPr>
              <a:t>In Paul’s day he faced ardent zealots who claimed to follow Christ but led believers away from the freedom of the Gospel back into slavery under the Law</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Then and Now…</a:t>
            </a:r>
            <a:endParaRPr lang="en-US" sz="6000" dirty="0"/>
          </a:p>
        </p:txBody>
      </p:sp>
      <p:sp>
        <p:nvSpPr>
          <p:cNvPr id="3" name="Content Placeholder 2"/>
          <p:cNvSpPr>
            <a:spLocks noGrp="1"/>
          </p:cNvSpPr>
          <p:nvPr>
            <p:ph idx="1"/>
          </p:nvPr>
        </p:nvSpPr>
        <p:spPr>
          <a:xfrm>
            <a:off x="457200" y="1600200"/>
            <a:ext cx="8229600" cy="5257800"/>
          </a:xfrm>
        </p:spPr>
        <p:txBody>
          <a:bodyPr>
            <a:normAutofit/>
          </a:bodyPr>
          <a:lstStyle/>
          <a:p>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In our day we face ardent zealots who claim to follow Christ but are leading the Church away from the freedom of the Gospel into slavery to sin by embracing sin as virtue and calling that embrace of sin freedom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Differences Still Matter</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a:xfrm>
            <a:off x="0" y="1535113"/>
            <a:ext cx="4800600" cy="639762"/>
          </a:xfrm>
        </p:spPr>
        <p:txBody>
          <a:bodyPr>
            <a:noAutofit/>
          </a:bodyPr>
          <a:lstStyle/>
          <a:p>
            <a:pPr algn="ctr"/>
            <a:r>
              <a:rPr lang="en-US" sz="4400" u="sng" dirty="0" smtClean="0">
                <a:ln>
                  <a:solidFill>
                    <a:sysClr val="windowText" lastClr="000000"/>
                  </a:solidFill>
                </a:ln>
                <a:solidFill>
                  <a:srgbClr val="FF0000"/>
                </a:solidFill>
                <a:effectLst>
                  <a:outerShdw blurRad="38100" dist="38100" dir="2700000" algn="tl">
                    <a:srgbClr val="000000">
                      <a:alpha val="43137"/>
                    </a:srgbClr>
                  </a:outerShdw>
                </a:effectLst>
              </a:rPr>
              <a:t>New Fake Gospel</a:t>
            </a:r>
            <a:endParaRPr lang="en-US" sz="4400" u="sng"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sz="half" idx="2"/>
          </p:nvPr>
        </p:nvSpPr>
        <p:spPr>
          <a:xfrm>
            <a:off x="457200" y="2174874"/>
            <a:ext cx="3962400" cy="4683125"/>
          </a:xfrm>
        </p:spPr>
        <p:txBody>
          <a:bodyPr/>
          <a:lstStyle/>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Human Thought</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Socio/Political Beliefs &amp; Actions</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Death Remains</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Sin is Subjective</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Remain Slaves to Sin</a:t>
            </a:r>
          </a:p>
          <a:p>
            <a:endParaRPr lang="en-US" dirty="0"/>
          </a:p>
        </p:txBody>
      </p:sp>
      <p:sp>
        <p:nvSpPr>
          <p:cNvPr id="6" name="Text Placeholder 5"/>
          <p:cNvSpPr>
            <a:spLocks noGrp="1"/>
          </p:cNvSpPr>
          <p:nvPr>
            <p:ph type="body" sz="quarter" idx="3"/>
          </p:nvPr>
        </p:nvSpPr>
        <p:spPr/>
        <p:txBody>
          <a:bodyPr>
            <a:noAutofit/>
          </a:bodyPr>
          <a:lstStyle/>
          <a:p>
            <a:pPr algn="ctr"/>
            <a:r>
              <a:rPr lang="en-US" sz="4400" u="sng" dirty="0" smtClean="0">
                <a:ln>
                  <a:solidFill>
                    <a:sysClr val="windowText" lastClr="000000"/>
                  </a:solidFill>
                </a:ln>
                <a:solidFill>
                  <a:srgbClr val="FFFF00"/>
                </a:solidFill>
                <a:effectLst>
                  <a:outerShdw blurRad="38100" dist="38100" dir="2700000" algn="tl">
                    <a:srgbClr val="000000">
                      <a:alpha val="43137"/>
                    </a:srgbClr>
                  </a:outerShdw>
                </a:effectLst>
              </a:rPr>
              <a:t>True Gospel</a:t>
            </a:r>
            <a:endParaRPr lang="en-US" sz="4400"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7" name="Content Placeholder 6"/>
          <p:cNvSpPr>
            <a:spLocks noGrp="1"/>
          </p:cNvSpPr>
          <p:nvPr>
            <p:ph sz="quarter" idx="4"/>
          </p:nvPr>
        </p:nvSpPr>
        <p:spPr>
          <a:xfrm>
            <a:off x="4645025" y="2174874"/>
            <a:ext cx="4041775" cy="4683125"/>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God’s Revelation</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Grace</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Faith</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Life is Gifted to Us</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Exoneration</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Adopted Children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Differences Still Matter</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a:xfrm>
            <a:off x="0" y="1535113"/>
            <a:ext cx="4800600" cy="639762"/>
          </a:xfrm>
        </p:spPr>
        <p:txBody>
          <a:bodyPr>
            <a:noAutofit/>
          </a:bodyPr>
          <a:lstStyle/>
          <a:p>
            <a:pPr algn="ctr"/>
            <a:r>
              <a:rPr lang="en-US" sz="4400" u="sng" dirty="0" smtClean="0">
                <a:ln>
                  <a:solidFill>
                    <a:sysClr val="windowText" lastClr="000000"/>
                  </a:solidFill>
                </a:ln>
                <a:solidFill>
                  <a:srgbClr val="FF0000"/>
                </a:solidFill>
                <a:effectLst>
                  <a:outerShdw blurRad="38100" dist="38100" dir="2700000" algn="tl">
                    <a:srgbClr val="000000">
                      <a:alpha val="43137"/>
                    </a:srgbClr>
                  </a:outerShdw>
                </a:effectLst>
              </a:rPr>
              <a:t>New Fake Gospel</a:t>
            </a:r>
            <a:endParaRPr lang="en-US" sz="4400" u="sng"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sz="half" idx="2"/>
          </p:nvPr>
        </p:nvSpPr>
        <p:spPr>
          <a:xfrm>
            <a:off x="304800" y="2174874"/>
            <a:ext cx="4343400" cy="4683125"/>
          </a:xfrm>
        </p:spPr>
        <p:txBody>
          <a:bodyPr>
            <a:normAutofit/>
          </a:bodyPr>
          <a:lstStyle/>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Self-Deception</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Covenant w/Self</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Exalts and Indulges the Flesh</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Grace = No Limits on human behavior</a:t>
            </a:r>
          </a:p>
          <a:p>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Boasting in Self/Sin</a:t>
            </a:r>
          </a:p>
          <a:p>
            <a:endParaRPr lang="en-US" dirty="0"/>
          </a:p>
        </p:txBody>
      </p:sp>
      <p:sp>
        <p:nvSpPr>
          <p:cNvPr id="6" name="Text Placeholder 5"/>
          <p:cNvSpPr>
            <a:spLocks noGrp="1"/>
          </p:cNvSpPr>
          <p:nvPr>
            <p:ph type="body" sz="quarter" idx="3"/>
          </p:nvPr>
        </p:nvSpPr>
        <p:spPr/>
        <p:txBody>
          <a:bodyPr>
            <a:noAutofit/>
          </a:bodyPr>
          <a:lstStyle/>
          <a:p>
            <a:pPr algn="ctr"/>
            <a:r>
              <a:rPr lang="en-US" sz="4400" u="sng" dirty="0" smtClean="0">
                <a:ln>
                  <a:solidFill>
                    <a:sysClr val="windowText" lastClr="000000"/>
                  </a:solidFill>
                </a:ln>
                <a:solidFill>
                  <a:srgbClr val="FFFF00"/>
                </a:solidFill>
                <a:effectLst>
                  <a:outerShdw blurRad="38100" dist="38100" dir="2700000" algn="tl">
                    <a:srgbClr val="000000">
                      <a:alpha val="43137"/>
                    </a:srgbClr>
                  </a:outerShdw>
                </a:effectLst>
              </a:rPr>
              <a:t>True Gospel</a:t>
            </a:r>
            <a:endParaRPr lang="en-US" sz="4400"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7" name="Content Placeholder 6"/>
          <p:cNvSpPr>
            <a:spLocks noGrp="1"/>
          </p:cNvSpPr>
          <p:nvPr>
            <p:ph sz="quarter" idx="4"/>
          </p:nvPr>
        </p:nvSpPr>
        <p:spPr>
          <a:xfrm>
            <a:off x="4645025" y="2174874"/>
            <a:ext cx="4041775" cy="4683125"/>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Victory</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New Covenant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Walk in the Spirit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Fruits of the Spirit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Standing Firm in Biblical Grace</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Boasting in Jesus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686800" cy="6781800"/>
          </a:xfrm>
        </p:spPr>
        <p:txBody>
          <a:bodyPr>
            <a:normAutofit/>
          </a:bodyPr>
          <a:lstStyle/>
          <a:p>
            <a:r>
              <a:rPr lang="en-US" sz="4000" b="1" i="1" u="sng" dirty="0" smtClean="0">
                <a:ln>
                  <a:solidFill>
                    <a:sysClr val="windowText" lastClr="000000"/>
                  </a:solidFill>
                </a:ln>
                <a:solidFill>
                  <a:srgbClr val="FFFF00"/>
                </a:solidFill>
                <a:effectLst>
                  <a:outerShdw blurRad="38100" dist="38100" dir="2700000" algn="tl">
                    <a:srgbClr val="000000">
                      <a:alpha val="43137"/>
                    </a:srgbClr>
                  </a:outerShdw>
                </a:effectLst>
              </a:rPr>
              <a:t>Are You My Mother?</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By P.D. Eastman is a very popular children’s book</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In it a baby bird wanders in search of his mother</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The baby bird meets many animals and things, but not one is his mother</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900" b="1" dirty="0" smtClean="0">
                <a:ln>
                  <a:solidFill>
                    <a:sysClr val="windowText" lastClr="000000"/>
                  </a:solidFill>
                </a:ln>
                <a:solidFill>
                  <a:srgbClr val="FFFF00"/>
                </a:solidFill>
                <a:effectLst>
                  <a:outerShdw blurRad="38100" dist="38100" dir="2700000" algn="tl">
                    <a:srgbClr val="000000">
                      <a:alpha val="43137"/>
                    </a:srgbClr>
                  </a:outerShdw>
                </a:effectLst>
              </a:rPr>
              <a:t>Finally, he </a:t>
            </a:r>
            <a:r>
              <a:rPr lang="en-US" sz="3900" b="1" dirty="0" smtClean="0">
                <a:ln>
                  <a:solidFill>
                    <a:sysClr val="windowText" lastClr="000000"/>
                  </a:solidFill>
                </a:ln>
                <a:solidFill>
                  <a:srgbClr val="FFFF00"/>
                </a:solidFill>
                <a:effectLst>
                  <a:outerShdw blurRad="38100" dist="38100" dir="2700000" algn="tl">
                    <a:srgbClr val="000000">
                      <a:alpha val="43137"/>
                    </a:srgbClr>
                  </a:outerShdw>
                </a:effectLst>
              </a:rPr>
              <a:t>is united with his </a:t>
            </a:r>
            <a:r>
              <a:rPr lang="en-US" sz="3900" b="1" dirty="0" smtClean="0">
                <a:ln>
                  <a:solidFill>
                    <a:sysClr val="windowText" lastClr="000000"/>
                  </a:solidFill>
                </a:ln>
                <a:solidFill>
                  <a:srgbClr val="FFFF00"/>
                </a:solidFill>
                <a:effectLst>
                  <a:outerShdw blurRad="38100" dist="38100" dir="2700000" algn="tl">
                    <a:srgbClr val="000000">
                      <a:alpha val="43137"/>
                    </a:srgbClr>
                  </a:outerShdw>
                </a:effectLst>
              </a:rPr>
              <a:t>mother and the baby bird is happy</a:t>
            </a:r>
            <a:endParaRPr lang="en-US" sz="39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sz="5400" b="1" dirty="0" smtClean="0">
                <a:ln>
                  <a:solidFill>
                    <a:sysClr val="windowText" lastClr="000000"/>
                  </a:solidFill>
                </a:ln>
                <a:solidFill>
                  <a:srgbClr val="FFFF00"/>
                </a:solidFill>
                <a:effectLst>
                  <a:outerShdw blurRad="38100" dist="38100" dir="2700000" algn="tl">
                    <a:srgbClr val="000000">
                      <a:alpha val="43137"/>
                    </a:srgbClr>
                  </a:outerShdw>
                </a:effectLst>
              </a:rPr>
              <a:t>Such Apostasy Was Foretold</a:t>
            </a:r>
            <a:endParaRPr lang="en-US" sz="54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7" name="Content Placeholder 6"/>
          <p:cNvSpPr>
            <a:spLocks noGrp="1"/>
          </p:cNvSpPr>
          <p:nvPr>
            <p:ph idx="1"/>
          </p:nvPr>
        </p:nvSpPr>
        <p:spPr>
          <a:xfrm>
            <a:off x="457200" y="1600200"/>
            <a:ext cx="8229600" cy="5257800"/>
          </a:xfrm>
        </p:spPr>
        <p:txBody>
          <a:bodyPr>
            <a:normAutofit/>
          </a:bodyPr>
          <a:lstStyle/>
          <a:p>
            <a:pPr algn="ctr">
              <a:buNone/>
            </a:pPr>
            <a:r>
              <a:rPr lang="en-US" b="1" dirty="0" smtClean="0">
                <a:ln>
                  <a:solidFill>
                    <a:sysClr val="windowText" lastClr="000000"/>
                  </a:solidFill>
                </a:ln>
                <a:solidFill>
                  <a:srgbClr val="FFFF00"/>
                </a:solidFill>
              </a:rPr>
              <a:t>Paul commanded Timothy:</a:t>
            </a:r>
          </a:p>
          <a:p>
            <a:pPr>
              <a:buNone/>
            </a:pPr>
            <a:endParaRPr lang="en-US" sz="1000" b="1" dirty="0" smtClean="0">
              <a:ln>
                <a:solidFill>
                  <a:sysClr val="windowText" lastClr="000000"/>
                </a:solidFill>
              </a:ln>
              <a:solidFill>
                <a:srgbClr val="FFFF00"/>
              </a:solidFill>
            </a:endParaRPr>
          </a:p>
          <a:p>
            <a:pPr algn="ctr">
              <a:buNone/>
            </a:pPr>
            <a:r>
              <a:rPr lang="en-US" sz="4400" b="1" i="1" dirty="0" smtClean="0"/>
              <a:t>“I solemnly charge you… preach the word; be ready in season and out of season; reprove, rebuke, exhort, with great patience and instruction.</a:t>
            </a:r>
          </a:p>
          <a:p>
            <a:pPr algn="ctr">
              <a:buNone/>
            </a:pPr>
            <a:r>
              <a:rPr lang="en-US" b="1" i="1" dirty="0" smtClean="0"/>
              <a:t>(II Timothy 4:1-2)</a:t>
            </a:r>
            <a:endParaRPr lang="en-US" b="1"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7200" b="1" dirty="0" smtClean="0">
                <a:ln>
                  <a:solidFill>
                    <a:sysClr val="windowText" lastClr="000000"/>
                  </a:solidFill>
                </a:ln>
                <a:solidFill>
                  <a:srgbClr val="FFFF00"/>
                </a:solidFill>
                <a:effectLst>
                  <a:outerShdw blurRad="38100" dist="38100" dir="2700000" algn="tl">
                    <a:srgbClr val="000000">
                      <a:alpha val="43137"/>
                    </a:srgbClr>
                  </a:outerShdw>
                </a:effectLst>
              </a:rPr>
              <a:t>Why It Will Come</a:t>
            </a:r>
            <a:endParaRPr lang="en-US" sz="72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447800"/>
            <a:ext cx="8915400" cy="5791200"/>
          </a:xfrm>
        </p:spPr>
        <p:txBody>
          <a:bodyPr>
            <a:normAutofit/>
          </a:bodyPr>
          <a:lstStyle/>
          <a:p>
            <a:pPr algn="ctr">
              <a:buNone/>
            </a:pPr>
            <a:r>
              <a:rPr lang="en-US" sz="4000" b="1" i="1" dirty="0" smtClean="0"/>
              <a:t>“For the time will come when </a:t>
            </a:r>
            <a:r>
              <a:rPr lang="en-US" sz="4000" b="1" i="1" u="sng" dirty="0" smtClean="0"/>
              <a:t>they</a:t>
            </a:r>
            <a:r>
              <a:rPr lang="en-US" sz="4000" b="1" i="1" dirty="0" smtClean="0"/>
              <a:t> will </a:t>
            </a:r>
            <a:r>
              <a:rPr lang="en-US" sz="4000" b="1" i="1" dirty="0" smtClean="0">
                <a:solidFill>
                  <a:srgbClr val="FF0000"/>
                </a:solidFill>
              </a:rPr>
              <a:t>not endure sound doctrine</a:t>
            </a:r>
            <a:r>
              <a:rPr lang="en-US" sz="4000" b="1" i="1" dirty="0" smtClean="0"/>
              <a:t>; but wanting to have their </a:t>
            </a:r>
            <a:r>
              <a:rPr lang="en-US" sz="4000" b="1" i="1" dirty="0" smtClean="0">
                <a:solidFill>
                  <a:srgbClr val="FF0000"/>
                </a:solidFill>
              </a:rPr>
              <a:t>ears tickled</a:t>
            </a:r>
            <a:r>
              <a:rPr lang="en-US" sz="4000" b="1" i="1" dirty="0" smtClean="0"/>
              <a:t>, they will  </a:t>
            </a:r>
            <a:r>
              <a:rPr lang="en-US" sz="4000" b="1" i="1" dirty="0" smtClean="0">
                <a:solidFill>
                  <a:srgbClr val="FF0000"/>
                </a:solidFill>
              </a:rPr>
              <a:t>accumulate for themselves teachers in accordance to their own desires</a:t>
            </a:r>
            <a:r>
              <a:rPr lang="en-US" sz="4000" b="1" i="1" dirty="0" smtClean="0"/>
              <a:t>; and will </a:t>
            </a:r>
            <a:r>
              <a:rPr lang="en-US" sz="4000" b="1" i="1" dirty="0" smtClean="0">
                <a:solidFill>
                  <a:srgbClr val="FF0000"/>
                </a:solidFill>
              </a:rPr>
              <a:t>turn away</a:t>
            </a:r>
            <a:r>
              <a:rPr lang="en-US" sz="4000" b="1" i="1" dirty="0" smtClean="0"/>
              <a:t> their ears from the </a:t>
            </a:r>
            <a:r>
              <a:rPr lang="en-US" sz="4000" b="1" i="1" dirty="0" smtClean="0">
                <a:solidFill>
                  <a:srgbClr val="FFFF00"/>
                </a:solidFill>
              </a:rPr>
              <a:t>truth</a:t>
            </a:r>
            <a:r>
              <a:rPr lang="en-US" sz="4000" b="1" i="1" dirty="0" smtClean="0"/>
              <a:t>, and will turn aside to </a:t>
            </a:r>
            <a:r>
              <a:rPr lang="en-US" sz="4000" b="1" i="1" dirty="0" smtClean="0">
                <a:solidFill>
                  <a:srgbClr val="FF0000"/>
                </a:solidFill>
              </a:rPr>
              <a:t>myths</a:t>
            </a:r>
            <a:r>
              <a:rPr lang="en-US" sz="4000" b="1" i="1" dirty="0" smtClean="0"/>
              <a:t>.</a:t>
            </a:r>
          </a:p>
          <a:p>
            <a:pPr algn="ctr">
              <a:buNone/>
            </a:pPr>
            <a:r>
              <a:rPr lang="en-US" dirty="0" smtClean="0"/>
              <a:t>(II Timothy 4:3-4)</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7200" b="1" dirty="0" smtClean="0">
                <a:ln>
                  <a:solidFill>
                    <a:sysClr val="windowText" lastClr="000000"/>
                  </a:solidFill>
                </a:ln>
                <a:solidFill>
                  <a:srgbClr val="FFFF00"/>
                </a:solidFill>
                <a:effectLst>
                  <a:outerShdw blurRad="38100" dist="38100" dir="2700000" algn="tl">
                    <a:srgbClr val="000000">
                      <a:alpha val="43137"/>
                    </a:srgbClr>
                  </a:outerShdw>
                </a:effectLst>
              </a:rPr>
              <a:t>Why It Will Come</a:t>
            </a:r>
            <a:endParaRPr lang="en-US" sz="7200" dirty="0"/>
          </a:p>
        </p:txBody>
      </p:sp>
      <p:sp>
        <p:nvSpPr>
          <p:cNvPr id="3" name="Content Placeholder 2"/>
          <p:cNvSpPr>
            <a:spLocks noGrp="1"/>
          </p:cNvSpPr>
          <p:nvPr>
            <p:ph idx="1"/>
          </p:nvPr>
        </p:nvSpPr>
        <p:spPr>
          <a:xfrm>
            <a:off x="457200" y="1143000"/>
            <a:ext cx="8686800" cy="5715000"/>
          </a:xfrm>
        </p:spPr>
        <p:txBody>
          <a:bodyPr/>
          <a:lstStyle/>
          <a:p>
            <a:pPr algn="ctr">
              <a:buNone/>
            </a:pPr>
            <a:r>
              <a:rPr lang="en-US" b="1" dirty="0" smtClean="0">
                <a:ln>
                  <a:solidFill>
                    <a:sysClr val="windowText" lastClr="000000"/>
                  </a:solidFill>
                </a:ln>
                <a:solidFill>
                  <a:srgbClr val="FFC000"/>
                </a:solidFill>
                <a:effectLst>
                  <a:outerShdw blurRad="38100" dist="38100" dir="2700000" algn="tl">
                    <a:srgbClr val="000000">
                      <a:alpha val="43137"/>
                    </a:srgbClr>
                  </a:outerShdw>
                </a:effectLst>
              </a:rPr>
              <a:t>People within church congregations:</a:t>
            </a:r>
          </a:p>
          <a:p>
            <a:pPr>
              <a:buNone/>
            </a:pPr>
            <a:endParaRPr lang="en-US" sz="1000" dirty="0" smtClean="0"/>
          </a:p>
          <a:p>
            <a:r>
              <a:rPr lang="en-US" sz="3600" b="1" dirty="0" smtClean="0">
                <a:ln>
                  <a:solidFill>
                    <a:sysClr val="windowText" lastClr="000000"/>
                  </a:solidFill>
                </a:ln>
                <a:solidFill>
                  <a:srgbClr val="FFC000"/>
                </a:solidFill>
                <a:effectLst>
                  <a:outerShdw blurRad="38100" dist="38100" dir="2700000" algn="tl">
                    <a:srgbClr val="000000">
                      <a:alpha val="43137"/>
                    </a:srgbClr>
                  </a:outerShdw>
                </a:effectLst>
              </a:rPr>
              <a:t>Will not be able to stand truth-telling</a:t>
            </a:r>
          </a:p>
          <a:p>
            <a:pPr>
              <a:buNone/>
            </a:pPr>
            <a:endParaRPr lang="en-US" sz="1000" dirty="0" smtClean="0"/>
          </a:p>
          <a:p>
            <a:r>
              <a:rPr lang="en-US" sz="3600" b="1" dirty="0" smtClean="0">
                <a:ln>
                  <a:solidFill>
                    <a:sysClr val="windowText" lastClr="000000"/>
                  </a:solidFill>
                </a:ln>
                <a:solidFill>
                  <a:srgbClr val="FFC000"/>
                </a:solidFill>
                <a:effectLst>
                  <a:outerShdw blurRad="38100" dist="38100" dir="2700000" algn="tl">
                    <a:srgbClr val="000000">
                      <a:alpha val="43137"/>
                    </a:srgbClr>
                  </a:outerShdw>
                </a:effectLst>
              </a:rPr>
              <a:t>Will irrationally crave, lust after and long for forbidden and generally evils desires</a:t>
            </a:r>
          </a:p>
          <a:p>
            <a:pPr>
              <a:buNone/>
            </a:pPr>
            <a:endParaRPr lang="en-US" sz="1000" dirty="0" smtClean="0"/>
          </a:p>
          <a:p>
            <a:r>
              <a:rPr lang="en-US" b="1" dirty="0" smtClean="0">
                <a:ln>
                  <a:solidFill>
                    <a:sysClr val="windowText" lastClr="000000"/>
                  </a:solidFill>
                </a:ln>
                <a:solidFill>
                  <a:srgbClr val="FFC000"/>
                </a:solidFill>
                <a:effectLst>
                  <a:outerShdw blurRad="38100" dist="38100" dir="2700000" algn="tl">
                    <a:srgbClr val="000000">
                      <a:alpha val="43137"/>
                    </a:srgbClr>
                  </a:outerShdw>
                </a:effectLst>
              </a:rPr>
              <a:t>Will seek teachers who support these longings</a:t>
            </a:r>
          </a:p>
          <a:p>
            <a:pPr>
              <a:buNone/>
            </a:pPr>
            <a:endParaRPr lang="en-US" sz="1000" dirty="0" smtClean="0"/>
          </a:p>
          <a:p>
            <a:r>
              <a:rPr lang="en-US" sz="3600" b="1" dirty="0" smtClean="0">
                <a:ln>
                  <a:solidFill>
                    <a:sysClr val="windowText" lastClr="000000"/>
                  </a:solidFill>
                </a:ln>
                <a:solidFill>
                  <a:srgbClr val="FFC000"/>
                </a:solidFill>
                <a:effectLst>
                  <a:outerShdw blurRad="38100" dist="38100" dir="2700000" algn="tl">
                    <a:srgbClr val="000000">
                      <a:alpha val="43137"/>
                    </a:srgbClr>
                  </a:outerShdw>
                </a:effectLst>
              </a:rPr>
              <a:t>Will turn their backs on the truth  and embrace simplistic fabrications about what is real/true (</a:t>
            </a:r>
            <a:r>
              <a:rPr lang="en-US" sz="3600" b="1" i="1" dirty="0" err="1" smtClean="0">
                <a:ln>
                  <a:solidFill>
                    <a:sysClr val="windowText" lastClr="000000"/>
                  </a:solidFill>
                </a:ln>
                <a:solidFill>
                  <a:srgbClr val="FF0000"/>
                </a:solidFill>
                <a:effectLst>
                  <a:outerShdw blurRad="38100" dist="38100" dir="2700000" algn="tl">
                    <a:srgbClr val="000000">
                      <a:alpha val="43137"/>
                    </a:srgbClr>
                  </a:outerShdw>
                </a:effectLst>
              </a:rPr>
              <a:t>muthŏs</a:t>
            </a:r>
            <a:r>
              <a:rPr lang="en-US" sz="3600" b="1" dirty="0" smtClean="0">
                <a:ln>
                  <a:solidFill>
                    <a:sysClr val="windowText" lastClr="000000"/>
                  </a:solidFill>
                </a:ln>
                <a:solidFill>
                  <a:srgbClr val="FFC000"/>
                </a:solidFill>
                <a:effectLst>
                  <a:outerShdw blurRad="38100" dist="38100" dir="2700000" algn="tl">
                    <a:srgbClr val="000000">
                      <a:alpha val="43137"/>
                    </a:srgbClr>
                  </a:outerShdw>
                </a:effectLst>
              </a:rPr>
              <a:t>)</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5400" b="1" dirty="0" smtClean="0">
                <a:ln>
                  <a:solidFill>
                    <a:sysClr val="windowText" lastClr="000000"/>
                  </a:solidFill>
                </a:ln>
                <a:solidFill>
                  <a:srgbClr val="FFFF00"/>
                </a:solidFill>
              </a:rPr>
              <a:t>How Should We Respond?</a:t>
            </a:r>
            <a:endParaRPr lang="en-US" sz="5400" b="1" dirty="0">
              <a:ln>
                <a:solidFill>
                  <a:sysClr val="windowText" lastClr="000000"/>
                </a:solidFill>
              </a:ln>
              <a:solidFill>
                <a:srgbClr val="FFFF00"/>
              </a:solidFill>
            </a:endParaRPr>
          </a:p>
        </p:txBody>
      </p:sp>
      <p:sp>
        <p:nvSpPr>
          <p:cNvPr id="3" name="Content Placeholder 2"/>
          <p:cNvSpPr>
            <a:spLocks noGrp="1"/>
          </p:cNvSpPr>
          <p:nvPr>
            <p:ph idx="1"/>
          </p:nvPr>
        </p:nvSpPr>
        <p:spPr>
          <a:xfrm>
            <a:off x="0" y="1219200"/>
            <a:ext cx="9144000" cy="5257800"/>
          </a:xfrm>
        </p:spPr>
        <p:txBody>
          <a:bodyPr>
            <a:normAutofit lnSpcReduction="10000"/>
          </a:bodyPr>
          <a:lstStyle/>
          <a:p>
            <a:pPr algn="ctr">
              <a:buNone/>
            </a:pPr>
            <a:r>
              <a:rPr lang="en-US" sz="4000" b="1" i="1" dirty="0" smtClean="0"/>
              <a:t>“…even if you should suffer for the sake of righteousness you are blessed.  And do not fear their intimidation, and do not be troubled, but sanctify Christ as Lord in your hearts, always being ready to make  a defense to everyone who asks you to give an account for the hope that is in you, yet with gentleness and reverence.  </a:t>
            </a:r>
          </a:p>
          <a:p>
            <a:pPr algn="ctr">
              <a:buNone/>
            </a:pPr>
            <a:r>
              <a:rPr lang="en-US" dirty="0" smtClean="0"/>
              <a:t>(I Peter 3:14-15)</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5400" b="1" dirty="0" smtClean="0">
                <a:ln>
                  <a:solidFill>
                    <a:sysClr val="windowText" lastClr="000000"/>
                  </a:solidFill>
                </a:ln>
                <a:solidFill>
                  <a:srgbClr val="FFFF00"/>
                </a:solidFill>
              </a:rPr>
              <a:t>How Should We Respond?</a:t>
            </a:r>
            <a:endParaRPr lang="en-US" sz="5400" b="1" dirty="0">
              <a:ln>
                <a:solidFill>
                  <a:sysClr val="windowText" lastClr="000000"/>
                </a:solidFill>
              </a:ln>
              <a:solidFill>
                <a:srgbClr val="FFFF00"/>
              </a:solidFill>
            </a:endParaRPr>
          </a:p>
        </p:txBody>
      </p:sp>
      <p:sp>
        <p:nvSpPr>
          <p:cNvPr id="3" name="Content Placeholder 2"/>
          <p:cNvSpPr>
            <a:spLocks noGrp="1"/>
          </p:cNvSpPr>
          <p:nvPr>
            <p:ph idx="1"/>
          </p:nvPr>
        </p:nvSpPr>
        <p:spPr>
          <a:xfrm>
            <a:off x="457200" y="1524000"/>
            <a:ext cx="8686800" cy="5715000"/>
          </a:xfrm>
        </p:spPr>
        <p:txBody>
          <a:bodyPr>
            <a:normAutofit/>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Remember you are blessed</a:t>
            </a:r>
          </a:p>
          <a:p>
            <a:pPr>
              <a:buNone/>
            </a:pPr>
            <a:endParaRPr lang="en-US" sz="11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Remember Jesus is in your heart</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Be at peace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Be prepared</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Be gentle and reverent</a:t>
            </a:r>
          </a:p>
          <a:p>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209800"/>
            <a:ext cx="8229600" cy="1143000"/>
          </a:xfrm>
        </p:spPr>
        <p:txBody>
          <a:bodyPr>
            <a:noAutofit/>
          </a:bodyPr>
          <a:lstStyle/>
          <a:p>
            <a:r>
              <a:rPr lang="en-US" sz="9600" b="1" dirty="0" smtClean="0">
                <a:ln>
                  <a:solidFill>
                    <a:sysClr val="windowText" lastClr="000000"/>
                  </a:solidFill>
                </a:ln>
                <a:solidFill>
                  <a:srgbClr val="FFFF00"/>
                </a:solidFill>
                <a:effectLst>
                  <a:outerShdw blurRad="38100" dist="38100" dir="2700000" algn="tl">
                    <a:srgbClr val="000000">
                      <a:alpha val="43137"/>
                    </a:srgbClr>
                  </a:outerShdw>
                </a:effectLst>
              </a:rPr>
              <a:t>Happy Mother’s Day!</a:t>
            </a:r>
            <a:endParaRPr lang="en-US" sz="9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An Important Question</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Content Placeholder 3"/>
          <p:cNvSpPr>
            <a:spLocks noGrp="1"/>
          </p:cNvSpPr>
          <p:nvPr>
            <p:ph sz="half" idx="1"/>
          </p:nvPr>
        </p:nvSpPr>
        <p:spPr>
          <a:xfrm>
            <a:off x="0" y="1143000"/>
            <a:ext cx="4495800" cy="57150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Most people have a deep need to belong and to fit into the world about them</a:t>
            </a:r>
          </a:p>
          <a:p>
            <a:pPr>
              <a:buNone/>
            </a:pPr>
            <a:endParaRPr lang="en-US" sz="10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Children most often find that connection via their parents, especially their mother</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pic>
        <p:nvPicPr>
          <p:cNvPr id="1026" name="Picture 2" descr="F:\baby bird.png"/>
          <p:cNvPicPr>
            <a:picLocks noGrp="1" noChangeAspect="1" noChangeArrowheads="1"/>
          </p:cNvPicPr>
          <p:nvPr>
            <p:ph sz="half" idx="2"/>
          </p:nvPr>
        </p:nvPicPr>
        <p:blipFill>
          <a:blip r:embed="rId2" cstate="print">
            <a:lum/>
          </a:blip>
          <a:srcRect/>
          <a:stretch>
            <a:fillRect/>
          </a:stretch>
        </p:blipFill>
        <p:spPr bwMode="auto">
          <a:xfrm>
            <a:off x="4648200" y="1219200"/>
            <a:ext cx="4038600" cy="4953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A Completing Answer</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10" name="Content Placeholder 9"/>
          <p:cNvSpPr>
            <a:spLocks noGrp="1"/>
          </p:cNvSpPr>
          <p:nvPr>
            <p:ph sz="half" idx="1"/>
          </p:nvPr>
        </p:nvSpPr>
        <p:spPr>
          <a:xfrm>
            <a:off x="0" y="1752600"/>
            <a:ext cx="4495800" cy="5257800"/>
          </a:xfrm>
        </p:spPr>
        <p:txBody>
          <a:bodyPr/>
          <a:lstStyle/>
          <a:p>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Mothering is incredibly important to a child</a:t>
            </a:r>
          </a:p>
          <a:p>
            <a:pPr>
              <a:buNone/>
            </a:pPr>
            <a:endParaRPr lang="en-US" sz="1000" dirty="0" smtClean="0"/>
          </a:p>
          <a:p>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A mom’s nurture is more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desired than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even food</a:t>
            </a:r>
          </a:p>
          <a:p>
            <a:pPr>
              <a:buNone/>
            </a:pPr>
            <a:endParaRPr lang="en-US" sz="1000" dirty="0" smtClean="0"/>
          </a:p>
          <a:p>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A mother is a child’s port of entry into reality</a:t>
            </a:r>
          </a:p>
          <a:p>
            <a:endParaRPr lang="en-US" dirty="0" smtClean="0"/>
          </a:p>
          <a:p>
            <a:endParaRPr lang="en-US" dirty="0"/>
          </a:p>
        </p:txBody>
      </p:sp>
      <p:pic>
        <p:nvPicPr>
          <p:cNvPr id="4099" name="Picture 3" descr="F:\mom returning.png"/>
          <p:cNvPicPr>
            <a:picLocks noGrp="1" noChangeAspect="1" noChangeArrowheads="1"/>
          </p:cNvPicPr>
          <p:nvPr>
            <p:ph sz="half" idx="2"/>
          </p:nvPr>
        </p:nvPicPr>
        <p:blipFill>
          <a:blip r:embed="rId2" cstate="print"/>
          <a:srcRect/>
          <a:stretch>
            <a:fillRect/>
          </a:stretch>
        </p:blipFill>
        <p:spPr bwMode="auto">
          <a:xfrm>
            <a:off x="4648200" y="1905000"/>
            <a:ext cx="4038600" cy="4343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A Formative Relationship</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pic>
        <p:nvPicPr>
          <p:cNvPr id="2050" name="Picture 2" descr="F:\Screenshot_11-5-2024_13482_www.bing.com.jpeg"/>
          <p:cNvPicPr>
            <a:picLocks noGrp="1" noChangeAspect="1" noChangeArrowheads="1"/>
          </p:cNvPicPr>
          <p:nvPr>
            <p:ph idx="1"/>
          </p:nvPr>
        </p:nvPicPr>
        <p:blipFill>
          <a:blip r:embed="rId2" cstate="print">
            <a:lum bright="-28000"/>
          </a:blip>
          <a:srcRect/>
          <a:stretch>
            <a:fillRect/>
          </a:stretch>
        </p:blipFill>
        <p:spPr bwMode="auto">
          <a:xfrm>
            <a:off x="533400" y="1219200"/>
            <a:ext cx="8077199" cy="529834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n>
                  <a:solidFill>
                    <a:sysClr val="windowText" lastClr="000000"/>
                  </a:solidFill>
                </a:ln>
                <a:solidFill>
                  <a:srgbClr val="FFFF00"/>
                </a:solidFill>
                <a:effectLst>
                  <a:outerShdw blurRad="38100" dist="38100" dir="2700000" algn="tl">
                    <a:srgbClr val="000000">
                      <a:alpha val="43137"/>
                    </a:srgbClr>
                  </a:outerShdw>
                </a:effectLst>
              </a:rPr>
              <a:t>Thank You, Mom!</a:t>
            </a:r>
            <a:endParaRPr lang="en-US" sz="6000" b="1" dirty="0">
              <a:ln>
                <a:solidFill>
                  <a:sysClr val="windowText" lastClr="000000"/>
                </a:solidFill>
              </a:ln>
              <a:solidFill>
                <a:srgbClr val="FFFF00"/>
              </a:solidFill>
              <a:effectLst>
                <a:outerShdw blurRad="38100" dist="38100" dir="2700000" algn="tl">
                  <a:srgbClr val="000000">
                    <a:alpha val="43137"/>
                  </a:srgbClr>
                </a:outerShdw>
              </a:effectLst>
            </a:endParaRPr>
          </a:p>
        </p:txBody>
      </p:sp>
      <p:pic>
        <p:nvPicPr>
          <p:cNvPr id="3074" name="Picture 2" descr="F:\mom and baby bird.jpg"/>
          <p:cNvPicPr>
            <a:picLocks noChangeAspect="1" noChangeArrowheads="1"/>
          </p:cNvPicPr>
          <p:nvPr/>
        </p:nvPicPr>
        <p:blipFill>
          <a:blip r:embed="rId2" cstate="print"/>
          <a:srcRect/>
          <a:stretch>
            <a:fillRect/>
          </a:stretch>
        </p:blipFill>
        <p:spPr bwMode="auto">
          <a:xfrm>
            <a:off x="803564" y="1640094"/>
            <a:ext cx="7543800" cy="453210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568575"/>
            <a:ext cx="7772400" cy="1470025"/>
          </a:xfrm>
        </p:spPr>
        <p:txBody>
          <a:bodyPr>
            <a:noAutofit/>
          </a:bodyPr>
          <a:lstStyle/>
          <a:p>
            <a:r>
              <a:rPr lang="en-US" sz="7200" b="1" dirty="0" smtClean="0">
                <a:ln>
                  <a:solidFill>
                    <a:sysClr val="windowText" lastClr="000000"/>
                  </a:solidFill>
                </a:ln>
                <a:solidFill>
                  <a:srgbClr val="FFFF00"/>
                </a:solidFill>
                <a:effectLst>
                  <a:outerShdw blurRad="38100" dist="38100" dir="2700000" algn="tl">
                    <a:srgbClr val="000000">
                      <a:alpha val="43137"/>
                    </a:srgbClr>
                  </a:outerShdw>
                </a:effectLst>
              </a:rPr>
              <a:t>Did You Know that the Bible Teaches that We All Share the Same Mother?</a:t>
            </a:r>
            <a:endParaRPr lang="en-US" sz="72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Context</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686800" cy="5257800"/>
          </a:xfrm>
        </p:spPr>
        <p:txBody>
          <a:bodyPr>
            <a:normAutofit/>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Galatians: Paul’s letter to a floundering church in central Turkey</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Paul had planted this church </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Jewish traditionalists had followed Paul and subverted these converts become Jews to follow Jesus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More Context</a:t>
            </a:r>
            <a:endParaRPr lang="en-US" sz="6000" dirty="0"/>
          </a:p>
        </p:txBody>
      </p:sp>
      <p:sp>
        <p:nvSpPr>
          <p:cNvPr id="3" name="Content Placeholder 2"/>
          <p:cNvSpPr>
            <a:spLocks noGrp="1"/>
          </p:cNvSpPr>
          <p:nvPr>
            <p:ph idx="1"/>
          </p:nvPr>
        </p:nvSpPr>
        <p:spPr>
          <a:xfrm>
            <a:off x="457200" y="1600200"/>
            <a:ext cx="8686800" cy="52578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These Jewish Christians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insisted  the spiritually immature Gentile Christians be circumcised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&amp;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keep Jewish Law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&amp;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rites</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Paul condemned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these “</a:t>
            </a:r>
            <a:r>
              <a:rPr lang="en-US" sz="3600" b="1" dirty="0" err="1" smtClean="0">
                <a:ln>
                  <a:solidFill>
                    <a:sysClr val="windowText" lastClr="000000"/>
                  </a:solidFill>
                </a:ln>
                <a:solidFill>
                  <a:srgbClr val="FFFF00"/>
                </a:solidFill>
                <a:effectLst>
                  <a:outerShdw blurRad="38100" dist="38100" dir="2700000" algn="tl">
                    <a:srgbClr val="000000">
                      <a:alpha val="43137"/>
                    </a:srgbClr>
                  </a:outerShdw>
                </a:effectLst>
              </a:rPr>
              <a:t>Judaizers</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for attacking the very essence of the Gospel </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Paul asserted that righteousness comes by faith in Christ –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NOT</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by the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Torah</a:t>
            </a:r>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dirty="0" smtClean="0"/>
          </a:p>
          <a:p>
            <a:endParaRPr lang="en-US" dirty="0"/>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TotalTime>
  <Words>912</Words>
  <Application>Microsoft Office PowerPoint</Application>
  <PresentationFormat>On-screen Show (4:3)</PresentationFormat>
  <Paragraphs>170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Are You My Mother?</vt:lpstr>
      <vt:lpstr>Slide 2</vt:lpstr>
      <vt:lpstr>An Important Question</vt:lpstr>
      <vt:lpstr>A Completing Answer</vt:lpstr>
      <vt:lpstr>A Formative Relationship</vt:lpstr>
      <vt:lpstr>Thank You, Mom!</vt:lpstr>
      <vt:lpstr>Did You Know that the Bible Teaches that We All Share the Same Mother?</vt:lpstr>
      <vt:lpstr>Context</vt:lpstr>
      <vt:lpstr>More Context</vt:lpstr>
      <vt:lpstr>Paul’s Allegory of 2 Mothers</vt:lpstr>
      <vt:lpstr>Paul’s Supporting Scripture</vt:lpstr>
      <vt:lpstr>Paul’s Supporting Scripture</vt:lpstr>
      <vt:lpstr>Our Mutual Mother</vt:lpstr>
      <vt:lpstr>Differences that Matter</vt:lpstr>
      <vt:lpstr>Differences that Matter</vt:lpstr>
      <vt:lpstr>Then and Now…</vt:lpstr>
      <vt:lpstr>Then and Now…</vt:lpstr>
      <vt:lpstr>Differences Still Matter</vt:lpstr>
      <vt:lpstr>Differences Still Matter</vt:lpstr>
      <vt:lpstr>Such Apostasy Was Foretold</vt:lpstr>
      <vt:lpstr>Why It Will Come</vt:lpstr>
      <vt:lpstr>Why It Will Come</vt:lpstr>
      <vt:lpstr>How Should We Respond?</vt:lpstr>
      <vt:lpstr>How Should We Respond?</vt:lpstr>
      <vt:lpstr>Happy Mother’s Day!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My Mother?</dc:title>
  <dc:creator>Travis M Phillips</dc:creator>
  <cp:lastModifiedBy>Travis M Phillips</cp:lastModifiedBy>
  <cp:revision>95</cp:revision>
  <dcterms:created xsi:type="dcterms:W3CDTF">2024-05-09T13:21:10Z</dcterms:created>
  <dcterms:modified xsi:type="dcterms:W3CDTF">2024-05-12T13:00:15Z</dcterms:modified>
</cp:coreProperties>
</file>