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308" r:id="rId2"/>
    <p:sldId id="257" r:id="rId3"/>
    <p:sldId id="276" r:id="rId4"/>
    <p:sldId id="287" r:id="rId5"/>
    <p:sldId id="263" r:id="rId6"/>
    <p:sldId id="277" r:id="rId7"/>
    <p:sldId id="274" r:id="rId8"/>
    <p:sldId id="278" r:id="rId9"/>
    <p:sldId id="279" r:id="rId10"/>
    <p:sldId id="280" r:id="rId11"/>
    <p:sldId id="281" r:id="rId12"/>
    <p:sldId id="282" r:id="rId13"/>
    <p:sldId id="258" r:id="rId14"/>
    <p:sldId id="283" r:id="rId15"/>
    <p:sldId id="284" r:id="rId16"/>
    <p:sldId id="285" r:id="rId17"/>
    <p:sldId id="286" r:id="rId18"/>
    <p:sldId id="30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305" r:id="rId27"/>
    <p:sldId id="295" r:id="rId28"/>
    <p:sldId id="296" r:id="rId29"/>
    <p:sldId id="297" r:id="rId30"/>
    <p:sldId id="298" r:id="rId31"/>
    <p:sldId id="301" r:id="rId32"/>
    <p:sldId id="299" r:id="rId33"/>
    <p:sldId id="300" r:id="rId34"/>
    <p:sldId id="302" r:id="rId35"/>
    <p:sldId id="303" r:id="rId36"/>
    <p:sldId id="304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25"/>
  </p:normalViewPr>
  <p:slideViewPr>
    <p:cSldViewPr>
      <p:cViewPr varScale="1">
        <p:scale>
          <a:sx n="112" d="100"/>
          <a:sy n="112" d="100"/>
        </p:scale>
        <p:origin x="720" y="1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C1EAC-6418-4B3D-8FDC-9D03FB4B14D4}" type="datetimeFigureOut">
              <a:rPr lang="en-US" smtClean="0"/>
              <a:pPr/>
              <a:t>7/21/24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EAE10-0B81-4552-A15C-410EA3150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14E3B-B575-413E-A629-7017D65995D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14E3B-B575-413E-A629-7017D65995D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14E3B-B575-413E-A629-7017D65995D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14E3B-B575-413E-A629-7017D65995D8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4073-A57B-4184-9E77-6B7C715205E8}" type="datetimeFigureOut">
              <a:rPr lang="en-US" smtClean="0"/>
              <a:pPr/>
              <a:t>7/21/24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6E4B-73D2-4C2A-82C6-37D9FC5EF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4073-A57B-4184-9E77-6B7C715205E8}" type="datetimeFigureOut">
              <a:rPr lang="en-US" smtClean="0"/>
              <a:pPr/>
              <a:t>7/21/24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6E4B-73D2-4C2A-82C6-37D9FC5EF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4073-A57B-4184-9E77-6B7C715205E8}" type="datetimeFigureOut">
              <a:rPr lang="en-US" smtClean="0"/>
              <a:pPr/>
              <a:t>7/21/24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6E4B-73D2-4C2A-82C6-37D9FC5EF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4073-A57B-4184-9E77-6B7C715205E8}" type="datetimeFigureOut">
              <a:rPr lang="en-US" smtClean="0"/>
              <a:pPr/>
              <a:t>7/21/24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6E4B-73D2-4C2A-82C6-37D9FC5EF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4073-A57B-4184-9E77-6B7C715205E8}" type="datetimeFigureOut">
              <a:rPr lang="en-US" smtClean="0"/>
              <a:pPr/>
              <a:t>7/21/24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6E4B-73D2-4C2A-82C6-37D9FC5EF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4073-A57B-4184-9E77-6B7C715205E8}" type="datetimeFigureOut">
              <a:rPr lang="en-US" smtClean="0"/>
              <a:pPr/>
              <a:t>7/21/24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6E4B-73D2-4C2A-82C6-37D9FC5EF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4073-A57B-4184-9E77-6B7C715205E8}" type="datetimeFigureOut">
              <a:rPr lang="en-US" smtClean="0"/>
              <a:pPr/>
              <a:t>7/21/24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6E4B-73D2-4C2A-82C6-37D9FC5EF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4073-A57B-4184-9E77-6B7C715205E8}" type="datetimeFigureOut">
              <a:rPr lang="en-US" smtClean="0"/>
              <a:pPr/>
              <a:t>7/21/24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6E4B-73D2-4C2A-82C6-37D9FC5EF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4073-A57B-4184-9E77-6B7C715205E8}" type="datetimeFigureOut">
              <a:rPr lang="en-US" smtClean="0"/>
              <a:pPr/>
              <a:t>7/21/24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6E4B-73D2-4C2A-82C6-37D9FC5EF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4073-A57B-4184-9E77-6B7C715205E8}" type="datetimeFigureOut">
              <a:rPr lang="en-US" smtClean="0"/>
              <a:pPr/>
              <a:t>7/21/24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6E4B-73D2-4C2A-82C6-37D9FC5EF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4073-A57B-4184-9E77-6B7C715205E8}" type="datetimeFigureOut">
              <a:rPr lang="en-US" smtClean="0"/>
              <a:pPr/>
              <a:t>7/21/24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6E4B-73D2-4C2A-82C6-37D9FC5EF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54073-A57B-4184-9E77-6B7C715205E8}" type="datetimeFigureOut">
              <a:rPr lang="en-US" smtClean="0"/>
              <a:pPr/>
              <a:t>7/21/24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E6E4B-73D2-4C2A-82C6-37D9FC5EF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1350" y="1200150"/>
            <a:ext cx="5829300" cy="3600450"/>
          </a:xfrm>
        </p:spPr>
        <p:txBody>
          <a:bodyPr>
            <a:noAutofit/>
          </a:bodyPr>
          <a:lstStyle/>
          <a:p>
            <a:r>
              <a:rPr lang="en-US" sz="6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A Matter of Prospective</a:t>
            </a:r>
            <a:br>
              <a:rPr lang="en-US" sz="6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</a:br>
            <a:r>
              <a:rPr lang="en-US" sz="6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Part II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4572000"/>
            <a:ext cx="6400800" cy="914400"/>
          </a:xfrm>
        </p:spPr>
        <p:txBody>
          <a:bodyPr>
            <a:noAutofit/>
          </a:bodyPr>
          <a:lstStyle/>
          <a:p>
            <a:r>
              <a:rPr lang="en-US" sz="4500" b="1" u="sng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Your Worldview Matters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All Grasp Jesus’ Hand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486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Q: Why do some reject JESUS’ rescue?</a:t>
            </a:r>
          </a:p>
          <a:p>
            <a:pPr algn="ctr"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Q: Why does evil persist?</a:t>
            </a:r>
          </a:p>
          <a:p>
            <a:pPr algn="ctr"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A: Predestination?  Free Will?</a:t>
            </a:r>
          </a:p>
          <a:p>
            <a:pPr algn="ctr">
              <a:buNone/>
            </a:pPr>
            <a:endParaRPr lang="en-US" sz="24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2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Yes, but today let’s look at another major influence – </a:t>
            </a:r>
            <a:r>
              <a:rPr lang="en-US" sz="4200" b="1" u="sng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PERSPECTIVE</a:t>
            </a:r>
          </a:p>
          <a:p>
            <a:pPr algn="ctr">
              <a:buNone/>
            </a:pPr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Perspective Impacts Living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Secular scholars and philosophers call one’s life perspective one’s world-view</a:t>
            </a:r>
          </a:p>
          <a:p>
            <a:pPr algn="ctr"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a unique lens through which one sees and makes meaning of the world</a:t>
            </a:r>
          </a:p>
          <a:p>
            <a:pPr algn="ctr"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shaped over time by myriad subjective life experiences and observations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Perspective Impacts Living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provides a foundation upon which to build and interpret one’s life </a:t>
            </a:r>
          </a:p>
          <a:p>
            <a:pPr algn="ctr">
              <a:buNone/>
            </a:pPr>
            <a:endParaRPr lang="en-US" sz="2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may have no supernatural elements</a:t>
            </a:r>
          </a:p>
          <a:p>
            <a:pPr algn="ctr">
              <a:buNone/>
            </a:pPr>
            <a:endParaRPr lang="en-US" sz="2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worldview of many people is without God or anything spiritual at all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Four Layers of Self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5105400" y="1371600"/>
            <a:ext cx="5105400" cy="5181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715000" y="1905000"/>
            <a:ext cx="3962400" cy="4114800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477000" y="2590800"/>
            <a:ext cx="2438400" cy="28194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 flipH="1">
            <a:off x="7086600" y="3276600"/>
            <a:ext cx="1219200" cy="14478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09800" y="1752600"/>
            <a:ext cx="2819400" cy="70788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9050"/>
          </a:sp3d>
        </p:spPr>
        <p:txBody>
          <a:bodyPr wrap="square" rtlCol="0">
            <a:spAutoFit/>
          </a:bodyPr>
          <a:lstStyle/>
          <a:p>
            <a:r>
              <a:rPr lang="en-US" sz="4000" b="1" dirty="0"/>
              <a:t>BEHAVIOR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28194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VALUES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09800" y="3886201"/>
            <a:ext cx="289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BELIEFS &amp; MORALS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0" y="55626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WORLDVIEW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4724400" y="2133600"/>
            <a:ext cx="838200" cy="6096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038600" y="3200400"/>
            <a:ext cx="2133600" cy="609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495800" y="4267200"/>
            <a:ext cx="236220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334000" y="4343400"/>
            <a:ext cx="2133600" cy="152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Theism: Christian View</a:t>
            </a:r>
          </a:p>
        </p:txBody>
      </p:sp>
      <p:sp>
        <p:nvSpPr>
          <p:cNvPr id="3" name="Oval 2"/>
          <p:cNvSpPr/>
          <p:nvPr/>
        </p:nvSpPr>
        <p:spPr>
          <a:xfrm>
            <a:off x="1752600" y="1371600"/>
            <a:ext cx="8382000" cy="510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162800" y="4343400"/>
            <a:ext cx="1524000" cy="1371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16200000">
            <a:off x="5257800" y="1706880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5400000">
            <a:off x="5269992" y="5974080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0800000">
            <a:off x="1752600" y="3630168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9537192" y="3553968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057400" y="254514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Spiritual Realm of God: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All that is God or of God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86600" y="4343401"/>
            <a:ext cx="160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" b="1" dirty="0">
              <a:solidFill>
                <a:schemeClr val="bg1"/>
              </a:solidFill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Physical World of Man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Theism: Christian View</a:t>
            </a:r>
            <a:endParaRPr lang="en-US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52600" y="1600200"/>
            <a:ext cx="8686800" cy="5486400"/>
          </a:xfrm>
        </p:spPr>
        <p:txBody>
          <a:bodyPr>
            <a:normAutofit/>
          </a:bodyPr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are made in God’s image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are material and spiritual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 fully human one must have God living within his/her self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have a free will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Theism: View of Reality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791200"/>
          </a:xfrm>
        </p:spPr>
        <p:txBody>
          <a:bodyPr/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have a bent towards sin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are responsible for their choices and actions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desire for autonomy is sinful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 </a:t>
            </a:r>
            <a:r>
              <a:rPr lang="en-US" sz="4000" b="1" u="sng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revelation are required to understand reality</a:t>
            </a:r>
          </a:p>
          <a:p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Theism: View of Reality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562600"/>
          </a:xfrm>
        </p:spPr>
        <p:txBody>
          <a:bodyPr>
            <a:normAutofit/>
          </a:bodyPr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Humans without God cannot progress to any glorious future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 and reason are good when they relieve suffering, and improve or lengthen human life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are designed for intimacy with and dependence upon God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Connector 4"/>
          <p:cNvSpPr/>
          <p:nvPr/>
        </p:nvSpPr>
        <p:spPr>
          <a:xfrm>
            <a:off x="5105400" y="1371600"/>
            <a:ext cx="5105400" cy="5181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715000" y="1905000"/>
            <a:ext cx="3962400" cy="4114800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477000" y="2590800"/>
            <a:ext cx="2438400" cy="28194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 flipH="1">
            <a:off x="7086600" y="3276600"/>
            <a:ext cx="1219200" cy="14478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09800" y="1752600"/>
            <a:ext cx="2819400" cy="70788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9050"/>
          </a:sp3d>
        </p:spPr>
        <p:txBody>
          <a:bodyPr wrap="square" rtlCol="0">
            <a:spAutoFit/>
          </a:bodyPr>
          <a:lstStyle/>
          <a:p>
            <a:r>
              <a:rPr lang="en-US" sz="4000" b="1" dirty="0"/>
              <a:t>BEHAVIOR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28194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VALUES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09800" y="3886201"/>
            <a:ext cx="289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BELIEFS &amp; MORALS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0" y="55626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WORLDVIEW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4724400" y="2133600"/>
            <a:ext cx="838200" cy="6096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038600" y="3200400"/>
            <a:ext cx="2133600" cy="609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495800" y="4267200"/>
            <a:ext cx="236220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334000" y="4343400"/>
            <a:ext cx="2133600" cy="152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24000" y="762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Emanates From Those Who Embrace Christian Theism? </a:t>
            </a:r>
            <a:endParaRPr lang="en-US" sz="4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Modernism: A Worldview</a:t>
            </a:r>
          </a:p>
        </p:txBody>
      </p:sp>
      <p:sp>
        <p:nvSpPr>
          <p:cNvPr id="3" name="Oval 2"/>
          <p:cNvSpPr/>
          <p:nvPr/>
        </p:nvSpPr>
        <p:spPr>
          <a:xfrm>
            <a:off x="1752600" y="1371600"/>
            <a:ext cx="8382000" cy="510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162800" y="4343400"/>
            <a:ext cx="1524000" cy="1371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057400" y="254514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Nothingness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Only material things exist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86600" y="4343401"/>
            <a:ext cx="160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" b="1" dirty="0">
              <a:solidFill>
                <a:schemeClr val="bg1"/>
              </a:solidFill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Physical World of Man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Is God?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0"/>
            <a:ext cx="8686800" cy="5715000"/>
          </a:xfrm>
        </p:spPr>
        <p:txBody>
          <a:bodyPr/>
          <a:lstStyle/>
          <a:p>
            <a:pPr>
              <a:buNone/>
            </a:pPr>
            <a:r>
              <a:rPr lang="en-US" sz="3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Bible teaches us…</a:t>
            </a:r>
          </a:p>
          <a:p>
            <a:pPr algn="ctr">
              <a:buNone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SPIRIT</a:t>
            </a:r>
          </a:p>
          <a:p>
            <a:pPr algn="ctr">
              <a:buNone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ONE</a:t>
            </a:r>
          </a:p>
          <a:p>
            <a:pPr algn="ctr">
              <a:buNone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ETERNAL</a:t>
            </a:r>
          </a:p>
          <a:p>
            <a:pPr algn="ctr">
              <a:buNone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HOLY </a:t>
            </a:r>
          </a:p>
          <a:p>
            <a:pPr algn="ctr"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Modernism Worldview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52600" y="1600200"/>
            <a:ext cx="8686800" cy="5791200"/>
          </a:xfrm>
        </p:spPr>
        <p:txBody>
          <a:bodyPr/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relatively new way of thinking for humans (1650’s to 1950’s)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Seeks to free people from ignorance, superstition and the tyranny of religion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Seeks to put people on a firm foundation of science and reason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Modernism Worldview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52600" y="1600200"/>
            <a:ext cx="8686800" cy="5791200"/>
          </a:xfrm>
        </p:spPr>
        <p:txBody>
          <a:bodyPr/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Humans are mathematical machines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are self-governing and free to choose their own direction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Nothing exists beyond what our senses perceive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should be rational optimists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Modernism Worldview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52600" y="1600200"/>
            <a:ext cx="8686800" cy="5791200"/>
          </a:xfrm>
        </p:spPr>
        <p:txBody>
          <a:bodyPr/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should depend on data their senses and reason give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Humanity is progressing via the use of science and reason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Seeks to put people on a firm foundation of science and reason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Modernism Worldview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52600" y="1600200"/>
            <a:ext cx="8686800" cy="5791200"/>
          </a:xfrm>
        </p:spPr>
        <p:txBody>
          <a:bodyPr/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no real meaning to life other than what a person assigns to it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Truly a </a:t>
            </a:r>
            <a:r>
              <a:rPr lang="en-US" sz="4000" b="1" u="sng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 </a:t>
            </a: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view because it only addresses the material world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worldview is also often called secular humanism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of Modernism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52600" y="1600200"/>
            <a:ext cx="8686800" cy="5791200"/>
          </a:xfrm>
        </p:spPr>
        <p:txBody>
          <a:bodyPr/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Rise of secular humanism: living one’s life without God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Rise of atheistic  political, social and religious philosophies and practices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Rise of secular “isms” to define and dictate human existence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of Modernism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52600" y="1600200"/>
            <a:ext cx="8686800" cy="5791200"/>
          </a:xfrm>
        </p:spPr>
        <p:txBody>
          <a:bodyPr/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Rise of Darwinism to explain the origin of life without God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Dominance of the secular state over the individual person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Deaths of 100,000,000+ human beings via wars and oppression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0" y="1524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Modernism Explain the Evils of the 20</a:t>
            </a:r>
            <a:r>
              <a:rPr lang="en-US" sz="6000" b="1" baseline="30000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Century?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5105400" y="1371600"/>
            <a:ext cx="5105400" cy="5181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715000" y="1905000"/>
            <a:ext cx="3962400" cy="4114800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477000" y="2590800"/>
            <a:ext cx="2438400" cy="28194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 flipH="1">
            <a:off x="7086600" y="3276600"/>
            <a:ext cx="1219200" cy="14478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09800" y="1752600"/>
            <a:ext cx="2819400" cy="70788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9050"/>
          </a:sp3d>
        </p:spPr>
        <p:txBody>
          <a:bodyPr wrap="square" rtlCol="0">
            <a:spAutoFit/>
          </a:bodyPr>
          <a:lstStyle/>
          <a:p>
            <a:r>
              <a:rPr lang="en-US" sz="4000" b="1" dirty="0"/>
              <a:t>BEHAVIOR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28194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VALUES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09800" y="3886201"/>
            <a:ext cx="289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BELIEFS &amp; MORALS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0" y="55626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WORLDVIEW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4724400" y="2133600"/>
            <a:ext cx="838200" cy="6096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038600" y="3200400"/>
            <a:ext cx="2133600" cy="609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495800" y="4267200"/>
            <a:ext cx="236220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334000" y="4343400"/>
            <a:ext cx="2133600" cy="152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Post-Modernism Worldview</a:t>
            </a:r>
          </a:p>
        </p:txBody>
      </p:sp>
      <p:sp>
        <p:nvSpPr>
          <p:cNvPr id="3" name="Oval 2"/>
          <p:cNvSpPr/>
          <p:nvPr/>
        </p:nvSpPr>
        <p:spPr>
          <a:xfrm>
            <a:off x="1752600" y="1371600"/>
            <a:ext cx="8382000" cy="510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162800" y="4343400"/>
            <a:ext cx="1524000" cy="1371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057400" y="1828800"/>
            <a:ext cx="8153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Nothingness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Only material things exist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Abandonment of science and reason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86600" y="4343401"/>
            <a:ext cx="160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" b="1" dirty="0">
              <a:solidFill>
                <a:schemeClr val="bg1"/>
              </a:solidFill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Physical World of Man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Post-Modern Worldview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52600" y="1600200"/>
            <a:ext cx="8686800" cy="5791200"/>
          </a:xfrm>
        </p:spPr>
        <p:txBody>
          <a:bodyPr/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Arose in the 1950’s as a response to the obvious failings of modernism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Post-Modernism did not move back to theism, religion or God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moved away from modernism’s focus on science and reason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Post-Modern Worldview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52600" y="1600200"/>
            <a:ext cx="8686800" cy="5791200"/>
          </a:xfrm>
        </p:spPr>
        <p:txBody>
          <a:bodyPr/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Sees reason and rationality as cultural biases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Truth, especially God’s truth, does not exist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lifestyles, beliefs, religions and worldviews are equally valid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Is God?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0"/>
            <a:ext cx="86868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Bible teaches us…</a:t>
            </a:r>
          </a:p>
          <a:p>
            <a:pPr algn="ctr">
              <a:buNone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SUPERLATIVE</a:t>
            </a:r>
          </a:p>
          <a:p>
            <a:pPr algn="ctr">
              <a:buNone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MORAL</a:t>
            </a:r>
          </a:p>
          <a:p>
            <a:pPr algn="ctr">
              <a:buNone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CREATIVE</a:t>
            </a:r>
          </a:p>
          <a:p>
            <a:pPr algn="ctr">
              <a:buNone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RELATIONAL</a:t>
            </a:r>
          </a:p>
          <a:p>
            <a:pPr algn="ctr"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Post-Modern Worldview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52600" y="1600200"/>
            <a:ext cx="8686800" cy="5791200"/>
          </a:xfrm>
        </p:spPr>
        <p:txBody>
          <a:bodyPr/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only “sin” is to criticize the views of others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Opinions matter as much as evidence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Reality is in the mind of the believer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PM is suspicious about ALL claims about people and knowledge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Post-Modern Worldview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0" y="1143000"/>
            <a:ext cx="9144000" cy="5791200"/>
          </a:xfrm>
        </p:spPr>
        <p:txBody>
          <a:bodyPr>
            <a:normAutofit/>
          </a:bodyPr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“Progress” is Modernist code to justify the domination of other cultures by European culture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</a:t>
            </a:r>
            <a:r>
              <a:rPr lang="en-US" sz="4000" b="1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no </a:t>
            </a: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meta-narrative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are products of their culture and only imagine they are autonomous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rationality is biased and not objective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of Post-Modern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52600" y="1600200"/>
            <a:ext cx="8686800" cy="5791200"/>
          </a:xfrm>
        </p:spPr>
        <p:txBody>
          <a:bodyPr/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PM philosophy and its worldview have been embraced across education, science, politics, art, music and every other aspect of Western culture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you see PM impacting your life today in America churches, politics, science, art, education, etc.?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of Post-Modern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52600" y="1600200"/>
            <a:ext cx="8686800" cy="5791200"/>
          </a:xfrm>
        </p:spPr>
        <p:txBody>
          <a:bodyPr/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embrace of PM philosophy and its worldview is a major reason that our society is now experiencing turmoil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departure from a theistic and rational  basis for understanding life and social interactions has left  many citizens baffled and at odds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Connector 4"/>
          <p:cNvSpPr/>
          <p:nvPr/>
        </p:nvSpPr>
        <p:spPr>
          <a:xfrm>
            <a:off x="5105400" y="1371600"/>
            <a:ext cx="5105400" cy="5181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715000" y="1905000"/>
            <a:ext cx="3962400" cy="4114800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477000" y="2590800"/>
            <a:ext cx="2438400" cy="28194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 flipH="1">
            <a:off x="7086600" y="3276600"/>
            <a:ext cx="1219200" cy="14478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09800" y="1752600"/>
            <a:ext cx="2819400" cy="70788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9050"/>
          </a:sp3d>
        </p:spPr>
        <p:txBody>
          <a:bodyPr wrap="square" rtlCol="0">
            <a:spAutoFit/>
          </a:bodyPr>
          <a:lstStyle/>
          <a:p>
            <a:r>
              <a:rPr lang="en-US" sz="4000" b="1" dirty="0"/>
              <a:t>BEHAVIOR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28194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VALUES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09800" y="3886201"/>
            <a:ext cx="289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BELIEFS &amp; MORALS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0" y="55626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WORLDVIEW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4724400" y="2133600"/>
            <a:ext cx="838200" cy="6096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038600" y="3200400"/>
            <a:ext cx="2133600" cy="609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495800" y="4267200"/>
            <a:ext cx="236220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334000" y="4343400"/>
            <a:ext cx="2133600" cy="152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24000" y="762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the Embrace of the PM Worldview Explain Current Chaos? </a:t>
            </a:r>
            <a:endParaRPr lang="en-US" sz="4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We Do Anything?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486400"/>
          </a:xfrm>
        </p:spPr>
        <p:txBody>
          <a:bodyPr>
            <a:normAutofit/>
          </a:bodyPr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Christians we must know what we believe and why we believe it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be able to succinctly tell others what God has done for us</a:t>
            </a:r>
          </a:p>
          <a:p>
            <a:pPr>
              <a:buNone/>
            </a:pPr>
            <a:endParaRPr lang="en-US" sz="13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learn about PM, recognize it and resist its application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We Do Anything?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486400"/>
          </a:xfrm>
        </p:spPr>
        <p:txBody>
          <a:bodyPr>
            <a:normAutofit/>
          </a:bodyPr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some books to better grasp what we are up against: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i="1" u="sng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Should We Then Live</a:t>
            </a: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by Francis Schaeffer</a:t>
            </a:r>
          </a:p>
          <a:p>
            <a:pPr>
              <a:buNone/>
            </a:pPr>
            <a:endParaRPr lang="en-US" sz="2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i="1" u="sng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Death of Truth</a:t>
            </a: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by Dennis McCallum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Is God?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8763000" cy="5486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not completely comprehensible</a:t>
            </a:r>
          </a:p>
          <a:p>
            <a:pPr algn="ctr"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partly revealed through creation</a:t>
            </a:r>
          </a:p>
          <a:p>
            <a:pPr algn="ctr"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best known via revelation:</a:t>
            </a:r>
          </a:p>
          <a:p>
            <a:pPr algn="ctr">
              <a:buNone/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Creation</a:t>
            </a:r>
          </a:p>
          <a:p>
            <a:pPr algn="ctr">
              <a:buNone/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Holy Scriptures</a:t>
            </a:r>
          </a:p>
          <a:p>
            <a:pPr algn="ctr">
              <a:buNone/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and the Holy Spirit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Are People?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524000"/>
            <a:ext cx="86868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Bible teaches us…</a:t>
            </a:r>
          </a:p>
          <a:p>
            <a:pPr algn="ctr">
              <a:buNone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SPIRITUAL beings</a:t>
            </a:r>
          </a:p>
          <a:p>
            <a:pPr algn="ctr">
              <a:buNone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PHYSICAL beings</a:t>
            </a:r>
          </a:p>
          <a:p>
            <a:pPr algn="ctr">
              <a:buNone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made IMAGO DEI</a:t>
            </a:r>
          </a:p>
          <a:p>
            <a:pPr algn="ctr">
              <a:buNone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LOVED BY GOD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Are People?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219200"/>
            <a:ext cx="8686800" cy="5638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Bible teaches us…</a:t>
            </a:r>
          </a:p>
          <a:p>
            <a:pPr algn="ctr">
              <a:buNone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CREATIVE</a:t>
            </a:r>
          </a:p>
          <a:p>
            <a:pPr algn="ctr">
              <a:buNone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RELATIONAL</a:t>
            </a:r>
          </a:p>
          <a:p>
            <a:pPr algn="ctr">
              <a:buNone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have FREE WILL</a:t>
            </a:r>
          </a:p>
          <a:p>
            <a:pPr algn="ctr">
              <a:buNone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made for INITIMACY WITH GOD</a:t>
            </a:r>
          </a:p>
          <a:p>
            <a:pPr algn="ctr">
              <a:buNone/>
            </a:pPr>
            <a:endParaRPr lang="en-US" sz="6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Are People?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Bible also teaches us…</a:t>
            </a:r>
          </a:p>
          <a:p>
            <a:pPr algn="ctr">
              <a:buNone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SINFUL</a:t>
            </a:r>
          </a:p>
          <a:p>
            <a:pPr algn="ctr">
              <a:buNone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FALLEN</a:t>
            </a:r>
          </a:p>
          <a:p>
            <a:pPr algn="ctr">
              <a:buNone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LOST</a:t>
            </a:r>
          </a:p>
          <a:p>
            <a:pPr algn="ctr">
              <a:buNone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need RESTORATION</a:t>
            </a:r>
          </a:p>
          <a:p>
            <a:pPr algn="ctr">
              <a:buNone/>
            </a:pPr>
            <a:endParaRPr lang="en-US" sz="6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n-US" sz="6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n-US" sz="6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1" u="sng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Great Rescue Plan: JESUS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2600" y="1752600"/>
            <a:ext cx="2819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CREATION </a:t>
            </a:r>
          </a:p>
          <a:p>
            <a:pPr algn="ctr"/>
            <a:r>
              <a:rPr lang="en-US" sz="4400" b="1" dirty="0"/>
              <a:t> ALL GOOD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0" y="4573250"/>
            <a:ext cx="4648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THE FALL OF MAN</a:t>
            </a:r>
          </a:p>
          <a:p>
            <a:pPr algn="ctr"/>
            <a:r>
              <a:rPr lang="en-US" sz="44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SIN &amp; DEATH ENTER CREATION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43600" y="1828801"/>
            <a:ext cx="47244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JESUS RESCUES US </a:t>
            </a:r>
          </a:p>
          <a:p>
            <a:r>
              <a:rPr lang="en-US" dirty="0"/>
              <a:t> </a:t>
            </a:r>
          </a:p>
        </p:txBody>
      </p:sp>
      <p:pic>
        <p:nvPicPr>
          <p:cNvPr id="10" name="Picture 9" descr="Download Crossbones, Skull, Death. Royalty-Free Vector Graphic - Pixaba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378040"/>
            <a:ext cx="297180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Left Arrow 11"/>
          <p:cNvSpPr/>
          <p:nvPr/>
        </p:nvSpPr>
        <p:spPr>
          <a:xfrm rot="13463739">
            <a:off x="4191000" y="3200400"/>
            <a:ext cx="1295400" cy="12954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1324850">
            <a:off x="7334925" y="2667000"/>
            <a:ext cx="914400" cy="19050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752600" y="3429001"/>
            <a:ext cx="350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Disobedience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458200" y="3429001"/>
            <a:ext cx="251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Faith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Why is Sin Still a Problem Then?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562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u="sng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God’s Solution requires a Human Response</a:t>
            </a:r>
          </a:p>
          <a:p>
            <a:pPr algn="ctr"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To </a:t>
            </a:r>
            <a:r>
              <a:rPr lang="en-US" sz="4000" b="1" u="sng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grasp Christ</a:t>
            </a: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/His sacrifice/His great love</a:t>
            </a:r>
          </a:p>
          <a:p>
            <a:pPr algn="ctr"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Just as a drowning man must grab the hand that reaches down to save him</a:t>
            </a:r>
          </a:p>
          <a:p>
            <a:pPr algn="ctr"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God’s gift must be personally received Jesus must become </a:t>
            </a:r>
            <a:r>
              <a:rPr lang="en-US" sz="4000" b="1" u="sng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YOUR</a:t>
            </a: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 Savior </a:t>
            </a:r>
          </a:p>
          <a:p>
            <a:pPr algn="ctr">
              <a:buNone/>
            </a:pPr>
            <a:endParaRPr lang="en-US" sz="3600" dirty="0"/>
          </a:p>
          <a:p>
            <a:pPr algn="ctr">
              <a:buNone/>
            </a:pPr>
            <a:endParaRPr lang="en-US" sz="3600" dirty="0"/>
          </a:p>
          <a:p>
            <a:pPr algn="ctr">
              <a:buNone/>
            </a:pPr>
            <a:endParaRPr lang="en-US" sz="3600" dirty="0"/>
          </a:p>
          <a:p>
            <a:pPr algn="ctr">
              <a:buNone/>
            </a:pP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1095</Words>
  <Application>Microsoft Macintosh PowerPoint</Application>
  <PresentationFormat>Widescreen</PresentationFormat>
  <Paragraphs>233</Paragraphs>
  <Slides>36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Arial</vt:lpstr>
      <vt:lpstr>Calibri</vt:lpstr>
      <vt:lpstr>Office Theme</vt:lpstr>
      <vt:lpstr>A Matter of Prospective Part II</vt:lpstr>
      <vt:lpstr>Who Is God?</vt:lpstr>
      <vt:lpstr>Who Is God?</vt:lpstr>
      <vt:lpstr>Who Is God?</vt:lpstr>
      <vt:lpstr>Who Are People?</vt:lpstr>
      <vt:lpstr>Who Are People?</vt:lpstr>
      <vt:lpstr>Who Are People?</vt:lpstr>
      <vt:lpstr>God’s Great Rescue Plan: JESUS</vt:lpstr>
      <vt:lpstr>Why is Sin Still a Problem Then?</vt:lpstr>
      <vt:lpstr>Not All Grasp Jesus’ Hand</vt:lpstr>
      <vt:lpstr>Life Perspective Impacts Living</vt:lpstr>
      <vt:lpstr>Life Perspective Impacts Living</vt:lpstr>
      <vt:lpstr>The Four Layers of Self</vt:lpstr>
      <vt:lpstr>Theism: Christian View</vt:lpstr>
      <vt:lpstr>Theism: Christian View</vt:lpstr>
      <vt:lpstr>Theism: View of Reality</vt:lpstr>
      <vt:lpstr>Theism: View of Reality</vt:lpstr>
      <vt:lpstr>PowerPoint Presentation</vt:lpstr>
      <vt:lpstr>Modernism: A Worldview</vt:lpstr>
      <vt:lpstr>Modernism Worldview</vt:lpstr>
      <vt:lpstr>Modernism Worldview</vt:lpstr>
      <vt:lpstr>Modernism Worldview</vt:lpstr>
      <vt:lpstr>Modernism Worldview</vt:lpstr>
      <vt:lpstr>Results of Modernism</vt:lpstr>
      <vt:lpstr>Results of Modernism</vt:lpstr>
      <vt:lpstr>Does Modernism Explain the Evils of the 20th Century?</vt:lpstr>
      <vt:lpstr>Post-Modernism Worldview</vt:lpstr>
      <vt:lpstr>Post-Modern Worldview</vt:lpstr>
      <vt:lpstr>Post-Modern Worldview</vt:lpstr>
      <vt:lpstr>Post-Modern Worldview</vt:lpstr>
      <vt:lpstr>Post-Modern Worldview</vt:lpstr>
      <vt:lpstr>Results of Post-Modern</vt:lpstr>
      <vt:lpstr>Results of Post-Modern</vt:lpstr>
      <vt:lpstr>PowerPoint Presentation</vt:lpstr>
      <vt:lpstr>Can We Do Anything?</vt:lpstr>
      <vt:lpstr>Can We Do Anything?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Matter  of  Perspective</dc:title>
  <dc:creator>Travis M Phillips</dc:creator>
  <cp:lastModifiedBy>Philip String</cp:lastModifiedBy>
  <cp:revision>69</cp:revision>
  <dcterms:created xsi:type="dcterms:W3CDTF">2024-07-12T14:22:11Z</dcterms:created>
  <dcterms:modified xsi:type="dcterms:W3CDTF">2024-07-21T13:47:14Z</dcterms:modified>
</cp:coreProperties>
</file>